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8"/>
  </p:notesMasterIdLst>
  <p:handoutMasterIdLst>
    <p:handoutMasterId r:id="rId29"/>
  </p:handoutMasterIdLst>
  <p:sldIdLst>
    <p:sldId id="328" r:id="rId2"/>
    <p:sldId id="317" r:id="rId3"/>
    <p:sldId id="318" r:id="rId4"/>
    <p:sldId id="377" r:id="rId5"/>
    <p:sldId id="378" r:id="rId6"/>
    <p:sldId id="386" r:id="rId7"/>
    <p:sldId id="379" r:id="rId8"/>
    <p:sldId id="380" r:id="rId9"/>
    <p:sldId id="319" r:id="rId10"/>
    <p:sldId id="376" r:id="rId11"/>
    <p:sldId id="341" r:id="rId12"/>
    <p:sldId id="321" r:id="rId13"/>
    <p:sldId id="322" r:id="rId14"/>
    <p:sldId id="288" r:id="rId15"/>
    <p:sldId id="344" r:id="rId16"/>
    <p:sldId id="349" r:id="rId17"/>
    <p:sldId id="351" r:id="rId18"/>
    <p:sldId id="387" r:id="rId19"/>
    <p:sldId id="360" r:id="rId20"/>
    <p:sldId id="352" r:id="rId21"/>
    <p:sldId id="370" r:id="rId22"/>
    <p:sldId id="388" r:id="rId23"/>
    <p:sldId id="389" r:id="rId24"/>
    <p:sldId id="367" r:id="rId25"/>
    <p:sldId id="390" r:id="rId26"/>
    <p:sldId id="358"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5639"/>
    <a:srgbClr val="124E33"/>
    <a:srgbClr val="22693E"/>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200" d="100"/>
          <a:sy n="200" d="100"/>
        </p:scale>
        <p:origin x="-80" y="-22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notesMaster" Target="notesMasters/notesMaster1.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interSettings" Target="printerSettings/printerSettings1.bin"/><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04FB1D1-20D6-5941-BE62-E80DD0396460}" type="datetimeFigureOut">
              <a:rPr lang="en-US" smtClean="0"/>
              <a:pPr/>
              <a:t>5/5/14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05250A6-BCDF-1D49-A830-0238EA112BFC}" type="slidenum">
              <a:rPr lang="en-US" smtClean="0"/>
              <a:pPr/>
              <a:t>‹#›</a:t>
            </a:fld>
            <a:endParaRPr lang="en-US"/>
          </a:p>
        </p:txBody>
      </p:sp>
    </p:spTree>
    <p:extLst>
      <p:ext uri="{BB962C8B-B14F-4D97-AF65-F5344CB8AC3E}">
        <p14:creationId xmlns:p14="http://schemas.microsoft.com/office/powerpoint/2010/main" val="29949652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1F649C5-CD83-494E-9DCD-E791F53038B5}" type="datetimeFigureOut">
              <a:rPr lang="en-US" smtClean="0"/>
              <a:pPr/>
              <a:t>5/5/14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1D690C4-792E-C349-B12A-00E029A16F4A}" type="slidenum">
              <a:rPr lang="en-US" smtClean="0"/>
              <a:pPr/>
              <a:t>‹#›</a:t>
            </a:fld>
            <a:endParaRPr lang="en-US"/>
          </a:p>
        </p:txBody>
      </p:sp>
    </p:spTree>
    <p:extLst>
      <p:ext uri="{BB962C8B-B14F-4D97-AF65-F5344CB8AC3E}">
        <p14:creationId xmlns:p14="http://schemas.microsoft.com/office/powerpoint/2010/main" val="128394364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2F39725-34F5-EB43-B812-F592211B1651}" type="slidenum">
              <a:rPr lang="en-US"/>
              <a:pPr/>
              <a:t>14</a:t>
            </a:fld>
            <a:endParaRPr lang="en-US"/>
          </a:p>
        </p:txBody>
      </p:sp>
      <p:sp>
        <p:nvSpPr>
          <p:cNvPr id="717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717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2F39725-34F5-EB43-B812-F592211B1651}" type="slidenum">
              <a:rPr lang="en-US"/>
              <a:pPr/>
              <a:t>15</a:t>
            </a:fld>
            <a:endParaRPr lang="en-US"/>
          </a:p>
        </p:txBody>
      </p:sp>
      <p:sp>
        <p:nvSpPr>
          <p:cNvPr id="717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717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64AC415-0CFF-994C-977D-B5A89CFE1190}" type="datetimeFigureOut">
              <a:rPr lang="en-US" smtClean="0"/>
              <a:pPr/>
              <a:t>5/5/14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4AC415-0CFF-994C-977D-B5A89CFE1190}" type="datetimeFigureOut">
              <a:rPr lang="en-US" smtClean="0"/>
              <a:pPr/>
              <a:t>5/5/14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4AC415-0CFF-994C-977D-B5A89CFE1190}" type="datetimeFigureOut">
              <a:rPr lang="en-US" smtClean="0"/>
              <a:pPr/>
              <a:t>5/5/14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4AC415-0CFF-994C-977D-B5A89CFE1190}" type="datetimeFigureOut">
              <a:rPr lang="en-US" smtClean="0"/>
              <a:pPr/>
              <a:t>5/5/14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64AC415-0CFF-994C-977D-B5A89CFE1190}" type="datetimeFigureOut">
              <a:rPr lang="en-US" smtClean="0"/>
              <a:pPr/>
              <a:t>5/5/14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64AC415-0CFF-994C-977D-B5A89CFE1190}" type="datetimeFigureOut">
              <a:rPr lang="en-US" smtClean="0"/>
              <a:pPr/>
              <a:t>5/5/14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64AC415-0CFF-994C-977D-B5A89CFE1190}" type="datetimeFigureOut">
              <a:rPr lang="en-US" smtClean="0"/>
              <a:pPr/>
              <a:t>5/5/14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64AC415-0CFF-994C-977D-B5A89CFE1190}" type="datetimeFigureOut">
              <a:rPr lang="en-US" smtClean="0"/>
              <a:pPr/>
              <a:t>5/5/14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4AC415-0CFF-994C-977D-B5A89CFE1190}" type="datetimeFigureOut">
              <a:rPr lang="en-US" smtClean="0"/>
              <a:pPr/>
              <a:t>5/5/14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4AC415-0CFF-994C-977D-B5A89CFE1190}" type="datetimeFigureOut">
              <a:rPr lang="en-US" smtClean="0"/>
              <a:pPr/>
              <a:t>5/5/14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4AC415-0CFF-994C-977D-B5A89CFE1190}" type="datetimeFigureOut">
              <a:rPr lang="en-US" smtClean="0"/>
              <a:pPr/>
              <a:t>5/5/14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4F0947-DA5F-8A4E-BBA4-95A87BADF07A}" type="datetimeFigureOut">
              <a:rPr lang="en-US" smtClean="0"/>
              <a:pPr/>
              <a:t>5/5/14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206559-D0DD-0C42-A571-97112794FAA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nieonline.com/tbtimes/downloads/supplements/wicked_garden.pdf" TargetMode="Externa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teacher.scholastic.com/products/scholasticprofessional/authors/pdfs/duke_sample_pages.pdf"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tampabay.com/nie"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jpeg"/><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7.png"/><Relationship Id="rId3" Type="http://schemas.openxmlformats.org/officeDocument/2006/relationships/image" Target="../media/image1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1" Type="http://schemas.openxmlformats.org/officeDocument/2006/relationships/slideLayout" Target="../slideLayouts/slideLayout4.xml"/><Relationship Id="rId2" Type="http://schemas.openxmlformats.org/officeDocument/2006/relationships/image" Target="../media/image2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hyperlink" Target="mailto:dkozdras@usf.edu" TargetMode="External"/><Relationship Id="rId4" Type="http://schemas.openxmlformats.org/officeDocument/2006/relationships/image" Target="../media/image26.gif"/><Relationship Id="rId1" Type="http://schemas.openxmlformats.org/officeDocument/2006/relationships/slideLayout" Target="../slideLayouts/slideLayout4.xml"/><Relationship Id="rId2" Type="http://schemas.openxmlformats.org/officeDocument/2006/relationships/hyperlink" Target="mailto:jpushkin@tampabay.com"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cpalms.org"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2921000" cy="4525963"/>
          </a:xfrm>
        </p:spPr>
        <p:txBody>
          <a:bodyPr>
            <a:normAutofit/>
          </a:bodyPr>
          <a:lstStyle/>
          <a:p>
            <a:pPr>
              <a:buNone/>
            </a:pPr>
            <a:endParaRPr lang="en-US" dirty="0" smtClean="0"/>
          </a:p>
          <a:p>
            <a:pPr>
              <a:buNone/>
            </a:pPr>
            <a:r>
              <a:rPr lang="en-US" sz="2400" dirty="0" smtClean="0"/>
              <a:t>Jodi Pushkin: Newspaper in Education</a:t>
            </a:r>
          </a:p>
          <a:p>
            <a:pPr>
              <a:buNone/>
            </a:pPr>
            <a:r>
              <a:rPr lang="en-US" sz="2400" dirty="0" smtClean="0"/>
              <a:t>Deborah Kozdras: University of South Florida Stavros Center</a:t>
            </a:r>
          </a:p>
        </p:txBody>
      </p:sp>
      <p:sp>
        <p:nvSpPr>
          <p:cNvPr id="5" name="TextBox 4"/>
          <p:cNvSpPr txBox="1"/>
          <p:nvPr/>
        </p:nvSpPr>
        <p:spPr>
          <a:xfrm>
            <a:off x="101600" y="6135518"/>
            <a:ext cx="9042400" cy="369332"/>
          </a:xfrm>
          <a:prstGeom prst="rect">
            <a:avLst/>
          </a:prstGeom>
          <a:noFill/>
        </p:spPr>
        <p:txBody>
          <a:bodyPr wrap="square" rtlCol="0">
            <a:spAutoFit/>
          </a:bodyPr>
          <a:lstStyle/>
          <a:p>
            <a:pPr algn="ctr">
              <a:buNone/>
            </a:pPr>
            <a:r>
              <a:rPr lang="en-US" dirty="0">
                <a:hlinkClick r:id="rId2"/>
              </a:rPr>
              <a:t>http://nieonline.com/tbtimes/downloads/supplements/</a:t>
            </a:r>
            <a:r>
              <a:rPr lang="en-US" dirty="0" smtClean="0">
                <a:hlinkClick r:id="rId2"/>
              </a:rPr>
              <a:t>wicked_garden.pdf</a:t>
            </a:r>
            <a:r>
              <a:rPr lang="en-US" dirty="0" smtClean="0"/>
              <a:t> </a:t>
            </a:r>
            <a:endParaRPr lang="en-US" dirty="0"/>
          </a:p>
        </p:txBody>
      </p:sp>
      <p:pic>
        <p:nvPicPr>
          <p:cNvPr id="6" name="Picture 5"/>
          <p:cNvPicPr>
            <a:picLocks noChangeAspect="1"/>
          </p:cNvPicPr>
          <p:nvPr/>
        </p:nvPicPr>
        <p:blipFill>
          <a:blip r:embed="rId3"/>
          <a:stretch>
            <a:fillRect/>
          </a:stretch>
        </p:blipFill>
        <p:spPr>
          <a:xfrm>
            <a:off x="3471271" y="190500"/>
            <a:ext cx="5325596" cy="586105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Informational text</a:t>
            </a:r>
            <a:endParaRPr lang="en-US" sz="3600" b="1" dirty="0"/>
          </a:p>
        </p:txBody>
      </p:sp>
      <p:sp>
        <p:nvSpPr>
          <p:cNvPr id="3" name="Content Placeholder 2"/>
          <p:cNvSpPr>
            <a:spLocks noGrp="1"/>
          </p:cNvSpPr>
          <p:nvPr>
            <p:ph idx="1"/>
          </p:nvPr>
        </p:nvSpPr>
        <p:spPr>
          <a:xfrm>
            <a:off x="457200" y="1200150"/>
            <a:ext cx="8229600" cy="4926013"/>
          </a:xfrm>
        </p:spPr>
        <p:txBody>
          <a:bodyPr>
            <a:normAutofit fontScale="92500"/>
          </a:bodyPr>
          <a:lstStyle/>
          <a:p>
            <a:pPr marL="0" indent="0" fontAlgn="base">
              <a:buNone/>
            </a:pPr>
            <a:r>
              <a:rPr lang="en-US" sz="2400" dirty="0" smtClean="0">
                <a:latin typeface="Franklin Gothic Medium" panose="020B0603020102020204" pitchFamily="34" charset="0"/>
              </a:rPr>
              <a:t>The </a:t>
            </a:r>
            <a:r>
              <a:rPr lang="en-US" sz="2400" dirty="0">
                <a:latin typeface="Franklin Gothic Medium" panose="020B0603020102020204" pitchFamily="34" charset="0"/>
              </a:rPr>
              <a:t>terms “informational text” and “nonfiction” are often considered synonyms and used interchangeably. However, these types of texts are not the same. </a:t>
            </a:r>
            <a:endParaRPr lang="en-US" sz="2400" dirty="0" smtClean="0">
              <a:latin typeface="Franklin Gothic Medium" panose="020B0603020102020204" pitchFamily="34" charset="0"/>
            </a:endParaRPr>
          </a:p>
          <a:p>
            <a:pPr marL="0" indent="0" fontAlgn="base">
              <a:buNone/>
            </a:pPr>
            <a:endParaRPr lang="en-US" sz="2400" dirty="0">
              <a:latin typeface="Franklin Gothic Medium" panose="020B0603020102020204" pitchFamily="34" charset="0"/>
            </a:endParaRPr>
          </a:p>
          <a:p>
            <a:pPr marL="0" indent="0" fontAlgn="base">
              <a:buNone/>
            </a:pPr>
            <a:r>
              <a:rPr lang="en-US" sz="2400" dirty="0" smtClean="0">
                <a:latin typeface="Franklin Gothic Medium" panose="020B0603020102020204" pitchFamily="34" charset="0"/>
              </a:rPr>
              <a:t>According </a:t>
            </a:r>
            <a:r>
              <a:rPr lang="en-US" sz="2400" dirty="0">
                <a:latin typeface="Franklin Gothic Medium" panose="020B0603020102020204" pitchFamily="34" charset="0"/>
              </a:rPr>
              <a:t>to </a:t>
            </a:r>
            <a:r>
              <a:rPr lang="en-US" sz="2400" i="1" dirty="0">
                <a:latin typeface="Franklin Gothic Medium" panose="020B0603020102020204" pitchFamily="34" charset="0"/>
              </a:rPr>
              <a:t>Scholastic</a:t>
            </a:r>
            <a:r>
              <a:rPr lang="en-US" sz="2400" dirty="0">
                <a:latin typeface="Franklin Gothic Medium" panose="020B0603020102020204" pitchFamily="34" charset="0"/>
              </a:rPr>
              <a:t> </a:t>
            </a:r>
            <a:r>
              <a:rPr lang="en-US" sz="2400" dirty="0" smtClean="0">
                <a:latin typeface="Franklin Gothic Medium" panose="020B0603020102020204" pitchFamily="34" charset="0"/>
              </a:rPr>
              <a:t>magazine</a:t>
            </a:r>
            <a:r>
              <a:rPr lang="en-US" sz="2400" dirty="0">
                <a:latin typeface="Franklin Gothic Medium" panose="020B0603020102020204" pitchFamily="34" charset="0"/>
              </a:rPr>
              <a:t>, “Informational text is a type of nonfiction — a very important type. Nonfiction includes any text that is factual. (Or, by some definitions, any type of literature that is factual, which would exclude texts such as menus and street signs</a:t>
            </a:r>
            <a:r>
              <a:rPr lang="en-US" sz="2400" dirty="0" smtClean="0">
                <a:latin typeface="Franklin Gothic Medium" panose="020B0603020102020204" pitchFamily="34" charset="0"/>
              </a:rPr>
              <a:t>.) Informational </a:t>
            </a:r>
            <a:r>
              <a:rPr lang="en-US" sz="2400" dirty="0">
                <a:latin typeface="Franklin Gothic Medium" panose="020B0603020102020204" pitchFamily="34" charset="0"/>
              </a:rPr>
              <a:t>text differs from other types of nonfiction in purpose, features, and format</a:t>
            </a:r>
            <a:r>
              <a:rPr lang="en-US" sz="2400" dirty="0" smtClean="0">
                <a:latin typeface="Franklin Gothic Medium" panose="020B0603020102020204" pitchFamily="34" charset="0"/>
              </a:rPr>
              <a:t>.”</a:t>
            </a:r>
          </a:p>
          <a:p>
            <a:pPr marL="0" indent="0" fontAlgn="base">
              <a:buNone/>
            </a:pPr>
            <a:endParaRPr lang="en-US" sz="2400" dirty="0">
              <a:latin typeface="Franklin Gothic Medium" panose="020B0603020102020204" pitchFamily="34" charset="0"/>
            </a:endParaRPr>
          </a:p>
          <a:p>
            <a:pPr marL="0" indent="0" fontAlgn="base">
              <a:buNone/>
            </a:pPr>
            <a:r>
              <a:rPr lang="en-US" sz="2400" dirty="0">
                <a:latin typeface="Franklin Gothic Medium" panose="020B0603020102020204" pitchFamily="34" charset="0"/>
                <a:hlinkClick r:id="rId2"/>
              </a:rPr>
              <a:t>http://teacher.scholastic.com/products/scholasticprofessional/authors/pdfs/</a:t>
            </a:r>
            <a:r>
              <a:rPr lang="en-US" sz="2400" dirty="0" smtClean="0">
                <a:latin typeface="Franklin Gothic Medium" panose="020B0603020102020204" pitchFamily="34" charset="0"/>
                <a:hlinkClick r:id="rId2"/>
              </a:rPr>
              <a:t>duke_sample_pages.pdf</a:t>
            </a:r>
            <a:r>
              <a:rPr lang="en-US" sz="2400" dirty="0" smtClean="0">
                <a:latin typeface="Franklin Gothic Medium" panose="020B0603020102020204" pitchFamily="34" charset="0"/>
              </a:rPr>
              <a:t> </a:t>
            </a:r>
            <a:endParaRPr lang="en-US" sz="2400" dirty="0">
              <a:latin typeface="Franklin Gothic Medium" panose="020B0603020102020204" pitchFamily="34" charset="0"/>
            </a:endParaRPr>
          </a:p>
        </p:txBody>
      </p:sp>
    </p:spTree>
    <p:extLst>
      <p:ext uri="{BB962C8B-B14F-4D97-AF65-F5344CB8AC3E}">
        <p14:creationId xmlns:p14="http://schemas.microsoft.com/office/powerpoint/2010/main" val="233207974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965200" y="456246"/>
            <a:ext cx="6959600" cy="5941449"/>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en-US" sz="3600">
                <a:latin typeface="Impact" pitchFamily="1" charset="0"/>
              </a:rPr>
              <a:t>Cool features</a:t>
            </a:r>
          </a:p>
        </p:txBody>
      </p:sp>
      <p:sp>
        <p:nvSpPr>
          <p:cNvPr id="70659" name="Rectangle 3"/>
          <p:cNvSpPr>
            <a:spLocks noGrp="1" noChangeArrowheads="1"/>
          </p:cNvSpPr>
          <p:nvPr>
            <p:ph type="body" idx="1"/>
          </p:nvPr>
        </p:nvSpPr>
        <p:spPr>
          <a:xfrm>
            <a:off x="1524000" y="2620962"/>
            <a:ext cx="6357938" cy="4008437"/>
          </a:xfrm>
        </p:spPr>
        <p:txBody>
          <a:bodyPr/>
          <a:lstStyle/>
          <a:p>
            <a:pPr lvl="1">
              <a:buFont typeface="Webdings" pitchFamily="1" charset="2"/>
              <a:buChar char="a"/>
            </a:pPr>
            <a:r>
              <a:rPr lang="en-US" sz="2400" b="1" dirty="0">
                <a:latin typeface="Franklin Gothic Medium" pitchFamily="1" charset="0"/>
              </a:rPr>
              <a:t>You can access all seven editions in all counties.</a:t>
            </a:r>
          </a:p>
          <a:p>
            <a:pPr lvl="1">
              <a:buFont typeface="Webdings" pitchFamily="1" charset="2"/>
              <a:buChar char="a"/>
            </a:pPr>
            <a:r>
              <a:rPr lang="en-US" sz="2400" b="1" dirty="0">
                <a:latin typeface="Franklin Gothic Medium" pitchFamily="1" charset="0"/>
              </a:rPr>
              <a:t>E-Mail Articles to your friends or family.</a:t>
            </a:r>
          </a:p>
          <a:p>
            <a:pPr lvl="1">
              <a:buFont typeface="Webdings" pitchFamily="1" charset="2"/>
              <a:buChar char="a"/>
            </a:pPr>
            <a:r>
              <a:rPr lang="en-US" sz="2400" b="1" dirty="0">
                <a:latin typeface="Franklin Gothic Medium" pitchFamily="1" charset="0"/>
              </a:rPr>
              <a:t>Save or print the articles you want to keep.</a:t>
            </a:r>
          </a:p>
          <a:p>
            <a:pPr lvl="1">
              <a:buFont typeface="Webdings" pitchFamily="1" charset="2"/>
              <a:buChar char="a"/>
            </a:pPr>
            <a:r>
              <a:rPr lang="en-US" sz="2400" b="1" dirty="0">
                <a:latin typeface="Franklin Gothic Medium" pitchFamily="1" charset="0"/>
              </a:rPr>
              <a:t>Search for past articles.</a:t>
            </a:r>
          </a:p>
          <a:p>
            <a:pPr lvl="1">
              <a:buFont typeface="Webdings" pitchFamily="1" charset="2"/>
              <a:buChar char="a"/>
            </a:pPr>
            <a:r>
              <a:rPr lang="en-US" sz="2400" b="1" dirty="0">
                <a:latin typeface="Franklin Gothic Medium" pitchFamily="1" charset="0"/>
              </a:rPr>
              <a:t>E-mail notification for research and projects. </a:t>
            </a:r>
          </a:p>
          <a:p>
            <a:pPr>
              <a:buFont typeface="Wingdings" pitchFamily="1" charset="2"/>
              <a:buChar char="q"/>
            </a:pPr>
            <a:endParaRPr lang="en-US" sz="2400" b="1" dirty="0">
              <a:latin typeface="Franklin Gothic Medium" pitchFamily="1" charset="0"/>
            </a:endParaRPr>
          </a:p>
        </p:txBody>
      </p:sp>
      <p:pic>
        <p:nvPicPr>
          <p:cNvPr id="4" name="Picture 3"/>
          <p:cNvPicPr>
            <a:picLocks noChangeAspect="1"/>
          </p:cNvPicPr>
          <p:nvPr/>
        </p:nvPicPr>
        <p:blipFill>
          <a:blip r:embed="rId2"/>
          <a:stretch>
            <a:fillRect/>
          </a:stretch>
        </p:blipFill>
        <p:spPr>
          <a:xfrm>
            <a:off x="0" y="214313"/>
            <a:ext cx="2406650" cy="2406650"/>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70658">
                                            <p:txEl>
                                              <p:charRg st="4294967295" end="429496729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70659">
                                            <p:txEl>
                                              <p:pRg st="0" end="0"/>
                                            </p:txEl>
                                          </p:spTgt>
                                        </p:tgtEl>
                                        <p:attrNameLst>
                                          <p:attrName>style.visibility</p:attrName>
                                        </p:attrNameLst>
                                      </p:cBhvr>
                                      <p:to>
                                        <p:strVal val="visible"/>
                                      </p:to>
                                    </p:set>
                                    <p:anim calcmode="lin" valueType="num">
                                      <p:cBhvr additive="base">
                                        <p:cTn id="11" dur="500" fill="hold"/>
                                        <p:tgtEl>
                                          <p:spTgt spid="70659">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06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0659">
                                            <p:txEl>
                                              <p:pRg st="1" end="1"/>
                                            </p:txEl>
                                          </p:spTgt>
                                        </p:tgtEl>
                                        <p:attrNameLst>
                                          <p:attrName>style.visibility</p:attrName>
                                        </p:attrNameLst>
                                      </p:cBhvr>
                                      <p:to>
                                        <p:strVal val="visible"/>
                                      </p:to>
                                    </p:set>
                                    <p:anim calcmode="lin" valueType="num">
                                      <p:cBhvr additive="base">
                                        <p:cTn id="17" dur="500" fill="hold"/>
                                        <p:tgtEl>
                                          <p:spTgt spid="70659">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065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0659">
                                            <p:txEl>
                                              <p:pRg st="2" end="2"/>
                                            </p:txEl>
                                          </p:spTgt>
                                        </p:tgtEl>
                                        <p:attrNameLst>
                                          <p:attrName>style.visibility</p:attrName>
                                        </p:attrNameLst>
                                      </p:cBhvr>
                                      <p:to>
                                        <p:strVal val="visible"/>
                                      </p:to>
                                    </p:set>
                                    <p:anim calcmode="lin" valueType="num">
                                      <p:cBhvr additive="base">
                                        <p:cTn id="23" dur="500" fill="hold"/>
                                        <p:tgtEl>
                                          <p:spTgt spid="70659">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065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0659">
                                            <p:txEl>
                                              <p:pRg st="3" end="3"/>
                                            </p:txEl>
                                          </p:spTgt>
                                        </p:tgtEl>
                                        <p:attrNameLst>
                                          <p:attrName>style.visibility</p:attrName>
                                        </p:attrNameLst>
                                      </p:cBhvr>
                                      <p:to>
                                        <p:strVal val="visible"/>
                                      </p:to>
                                    </p:set>
                                    <p:anim calcmode="lin" valueType="num">
                                      <p:cBhvr additive="base">
                                        <p:cTn id="29" dur="500" fill="hold"/>
                                        <p:tgtEl>
                                          <p:spTgt spid="70659">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7065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70659">
                                            <p:txEl>
                                              <p:pRg st="4" end="4"/>
                                            </p:txEl>
                                          </p:spTgt>
                                        </p:tgtEl>
                                        <p:attrNameLst>
                                          <p:attrName>style.visibility</p:attrName>
                                        </p:attrNameLst>
                                      </p:cBhvr>
                                      <p:to>
                                        <p:strVal val="visible"/>
                                      </p:to>
                                    </p:set>
                                    <p:anim calcmode="lin" valueType="num">
                                      <p:cBhvr additive="base">
                                        <p:cTn id="35" dur="500" fill="hold"/>
                                        <p:tgtEl>
                                          <p:spTgt spid="70659">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7065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8" grpId="0" autoUpdateAnimBg="0"/>
      <p:bldP spid="70659" grpId="0" build="p" bldLvl="5"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en-US" sz="3600" dirty="0">
                <a:latin typeface="Impact" pitchFamily="1" charset="0"/>
              </a:rPr>
              <a:t>Access to the electronic edition</a:t>
            </a:r>
          </a:p>
        </p:txBody>
      </p:sp>
      <p:sp>
        <p:nvSpPr>
          <p:cNvPr id="89091" name="Rectangle 3"/>
          <p:cNvSpPr>
            <a:spLocks noGrp="1" noChangeArrowheads="1"/>
          </p:cNvSpPr>
          <p:nvPr>
            <p:ph type="body" idx="1"/>
          </p:nvPr>
        </p:nvSpPr>
        <p:spPr/>
        <p:txBody>
          <a:bodyPr/>
          <a:lstStyle/>
          <a:p>
            <a:r>
              <a:rPr lang="en-US" dirty="0">
                <a:latin typeface="Franklin Gothic Medium" pitchFamily="1" charset="0"/>
              </a:rPr>
              <a:t>	The access for the electronic edition is given to each media specialist.</a:t>
            </a:r>
          </a:p>
          <a:p>
            <a:endParaRPr lang="en-US" dirty="0">
              <a:latin typeface="Franklin Gothic Medium" pitchFamily="1" charset="0"/>
            </a:endParaRPr>
          </a:p>
          <a:p>
            <a:r>
              <a:rPr lang="en-US" dirty="0">
                <a:latin typeface="Franklin Gothic Medium" pitchFamily="1" charset="0"/>
              </a:rPr>
              <a:t>Go to </a:t>
            </a:r>
            <a:r>
              <a:rPr lang="en-US" dirty="0">
                <a:latin typeface="Franklin Gothic Medium" pitchFamily="1" charset="0"/>
                <a:hlinkClick r:id="rId2"/>
              </a:rPr>
              <a:t>www.tampabay.com/nie</a:t>
            </a:r>
            <a:endParaRPr lang="en-US" dirty="0">
              <a:latin typeface="Franklin Gothic Medium" pitchFamily="1" charset="0"/>
            </a:endParaRPr>
          </a:p>
          <a:p>
            <a:r>
              <a:rPr lang="en-US" dirty="0">
                <a:latin typeface="Franklin Gothic Medium" pitchFamily="1" charset="0"/>
              </a:rPr>
              <a:t>Click on Log in here</a:t>
            </a:r>
          </a:p>
          <a:p>
            <a:r>
              <a:rPr lang="en-US" dirty="0">
                <a:latin typeface="Franklin Gothic Medium" pitchFamily="1" charset="0"/>
              </a:rPr>
              <a:t>Enter school user name</a:t>
            </a:r>
          </a:p>
          <a:p>
            <a:r>
              <a:rPr lang="en-US" dirty="0">
                <a:latin typeface="Franklin Gothic Medium" pitchFamily="1" charset="0"/>
              </a:rPr>
              <a:t>Enter password (news)</a:t>
            </a:r>
          </a:p>
          <a:p>
            <a:endParaRPr lang="en-US" dirty="0">
              <a:latin typeface="Franklin Gothic Medium" pitchFamily="1"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584200" y="338266"/>
            <a:ext cx="7861300" cy="12003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ctr"/>
            <a:r>
              <a:rPr lang="en-US" altLang="ja-JP" sz="3600" dirty="0" smtClean="0"/>
              <a:t>Unlock the Mystery of the </a:t>
            </a:r>
            <a:r>
              <a:rPr lang="en-US" altLang="ja-JP" sz="3600" dirty="0" smtClean="0"/>
              <a:t>Prescription Drug Abuse</a:t>
            </a:r>
            <a:endParaRPr lang="en-US" sz="3600" dirty="0"/>
          </a:p>
        </p:txBody>
      </p:sp>
      <p:sp>
        <p:nvSpPr>
          <p:cNvPr id="6" name="TextBox 5"/>
          <p:cNvSpPr txBox="1"/>
          <p:nvPr/>
        </p:nvSpPr>
        <p:spPr>
          <a:xfrm>
            <a:off x="1498600" y="292100"/>
            <a:ext cx="184666" cy="369332"/>
          </a:xfrm>
          <a:prstGeom prst="rect">
            <a:avLst/>
          </a:prstGeom>
          <a:noFill/>
        </p:spPr>
        <p:txBody>
          <a:bodyPr wrap="none" rtlCol="0">
            <a:spAutoFit/>
          </a:bodyPr>
          <a:lstStyle/>
          <a:p>
            <a:endParaRPr lang="en-US" dirty="0"/>
          </a:p>
        </p:txBody>
      </p:sp>
      <p:pic>
        <p:nvPicPr>
          <p:cNvPr id="11" name="Picture 10"/>
          <p:cNvPicPr>
            <a:picLocks noChangeAspect="1"/>
          </p:cNvPicPr>
          <p:nvPr/>
        </p:nvPicPr>
        <p:blipFill>
          <a:blip r:embed="rId3"/>
          <a:srcRect l="63043"/>
          <a:stretch>
            <a:fillRect/>
          </a:stretch>
        </p:blipFill>
        <p:spPr>
          <a:xfrm>
            <a:off x="1168400" y="1400928"/>
            <a:ext cx="6794500" cy="5002402"/>
          </a:xfrm>
          <a:prstGeom prst="rect">
            <a:avLst/>
          </a:prstGeom>
          <a:ln>
            <a:noFill/>
          </a:ln>
          <a:effectLst>
            <a:softEdge rad="112500"/>
          </a:effectLst>
        </p:spPr>
      </p:pic>
    </p:spTree>
    <p:extLst>
      <p:ext uri="{BB962C8B-B14F-4D97-AF65-F5344CB8AC3E}">
        <p14:creationId xmlns:p14="http://schemas.microsoft.com/office/powerpoint/2010/main" val="214436753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mv="urn:schemas-microsoft-com:mac:vml" xmlns="">
      <p:transition spd="slow">
        <p:split orient="vert"/>
      </p:transitio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889000" y="762000"/>
            <a:ext cx="6731000" cy="1555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ctr"/>
            <a:r>
              <a:rPr lang="ja-JP" altLang="en-US" sz="4800" dirty="0"/>
              <a:t>“</a:t>
            </a:r>
            <a:r>
              <a:rPr lang="en-US" sz="4800" dirty="0"/>
              <a:t>Read like a detective, </a:t>
            </a:r>
            <a:r>
              <a:rPr lang="en-US" sz="4800" dirty="0">
                <a:solidFill>
                  <a:srgbClr val="000000"/>
                </a:solidFill>
              </a:rPr>
              <a:t>write like a reporter</a:t>
            </a:r>
            <a:r>
              <a:rPr lang="en-US" sz="4800" dirty="0"/>
              <a:t>.</a:t>
            </a:r>
            <a:r>
              <a:rPr lang="ja-JP" altLang="en-US" sz="4800" dirty="0"/>
              <a:t>”</a:t>
            </a:r>
            <a:endParaRPr lang="en-US" sz="4000" dirty="0"/>
          </a:p>
        </p:txBody>
      </p:sp>
      <p:pic>
        <p:nvPicPr>
          <p:cNvPr id="4" name="Picture 3" descr="79868500.jpg"/>
          <p:cNvPicPr>
            <a:picLocks noChangeAspect="1"/>
          </p:cNvPicPr>
          <p:nvPr/>
        </p:nvPicPr>
        <p:blipFill>
          <a:blip r:embed="rId3"/>
          <a:stretch>
            <a:fillRect/>
          </a:stretch>
        </p:blipFill>
        <p:spPr>
          <a:xfrm>
            <a:off x="5002911" y="2317750"/>
            <a:ext cx="3392678" cy="4464050"/>
          </a:xfrm>
          <a:prstGeom prst="rect">
            <a:avLst/>
          </a:prstGeom>
        </p:spPr>
      </p:pic>
      <p:pic>
        <p:nvPicPr>
          <p:cNvPr id="5" name="Picture 4" descr="146770028.jpg"/>
          <p:cNvPicPr>
            <a:picLocks noChangeAspect="1"/>
          </p:cNvPicPr>
          <p:nvPr/>
        </p:nvPicPr>
        <p:blipFill>
          <a:blip r:embed="rId4"/>
          <a:stretch>
            <a:fillRect/>
          </a:stretch>
        </p:blipFill>
        <p:spPr>
          <a:xfrm>
            <a:off x="723900" y="2317750"/>
            <a:ext cx="3041650" cy="4287942"/>
          </a:xfrm>
          <a:prstGeom prst="rect">
            <a:avLst/>
          </a:prstGeom>
        </p:spPr>
      </p:pic>
      <p:sp>
        <p:nvSpPr>
          <p:cNvPr id="6" name="TextBox 5"/>
          <p:cNvSpPr txBox="1"/>
          <p:nvPr/>
        </p:nvSpPr>
        <p:spPr>
          <a:xfrm>
            <a:off x="1498600" y="292100"/>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14436753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mv="urn:schemas-microsoft-com:mac:vml" xmlns="">
      <p:transition spd="slow">
        <p:split orient="vert"/>
      </p:transitio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CSI-R Model for Reading -&gt; Writing</a:t>
            </a:r>
            <a:endParaRPr lang="en-US" b="1" dirty="0"/>
          </a:p>
        </p:txBody>
      </p:sp>
      <p:sp>
        <p:nvSpPr>
          <p:cNvPr id="3" name="Content Placeholder 2"/>
          <p:cNvSpPr>
            <a:spLocks noGrp="1"/>
          </p:cNvSpPr>
          <p:nvPr>
            <p:ph sz="half" idx="1"/>
          </p:nvPr>
        </p:nvSpPr>
        <p:spPr>
          <a:xfrm>
            <a:off x="457200" y="1600200"/>
            <a:ext cx="7670800" cy="4525963"/>
          </a:xfrm>
        </p:spPr>
        <p:txBody>
          <a:bodyPr>
            <a:normAutofit lnSpcReduction="10000"/>
          </a:bodyPr>
          <a:lstStyle/>
          <a:p>
            <a:pPr>
              <a:spcAft>
                <a:spcPts val="600"/>
              </a:spcAft>
            </a:pPr>
            <a:r>
              <a:rPr lang="en-US" b="1" dirty="0" smtClean="0"/>
              <a:t>Content: </a:t>
            </a:r>
            <a:r>
              <a:rPr lang="en-US" dirty="0" smtClean="0"/>
              <a:t>What content do you want to teach? What is your essential question? What is the disciplinary vocabulary?</a:t>
            </a:r>
          </a:p>
          <a:p>
            <a:pPr>
              <a:spcAft>
                <a:spcPts val="600"/>
              </a:spcAft>
            </a:pPr>
            <a:r>
              <a:rPr lang="en-US" b="1" dirty="0" smtClean="0"/>
              <a:t>Standards/Skills/Strategies: </a:t>
            </a:r>
            <a:r>
              <a:rPr lang="en-US" dirty="0" smtClean="0"/>
              <a:t>What Florida standards will help students learn the content.</a:t>
            </a:r>
            <a:endParaRPr lang="en-US" b="1" i="1" dirty="0" smtClean="0"/>
          </a:p>
          <a:p>
            <a:pPr>
              <a:spcAft>
                <a:spcPts val="600"/>
              </a:spcAft>
            </a:pPr>
            <a:r>
              <a:rPr lang="en-US" b="1" dirty="0" smtClean="0"/>
              <a:t>Investigate: </a:t>
            </a:r>
            <a:r>
              <a:rPr lang="en-US" dirty="0" smtClean="0"/>
              <a:t>Immerse students within a lesson where they </a:t>
            </a:r>
            <a:r>
              <a:rPr lang="en-US" i="1" dirty="0" smtClean="0"/>
              <a:t>investigate</a:t>
            </a:r>
            <a:r>
              <a:rPr lang="en-US" dirty="0" smtClean="0"/>
              <a:t> to find evidence to answer the question.</a:t>
            </a:r>
          </a:p>
          <a:p>
            <a:pPr>
              <a:spcAft>
                <a:spcPts val="600"/>
              </a:spcAft>
              <a:buClr>
                <a:schemeClr val="tx1"/>
              </a:buClr>
            </a:pPr>
            <a:r>
              <a:rPr lang="en-US" b="1" dirty="0" smtClean="0"/>
              <a:t>Report: </a:t>
            </a:r>
            <a:r>
              <a:rPr lang="en-US" dirty="0" smtClean="0"/>
              <a:t>Show what you know through </a:t>
            </a:r>
            <a:r>
              <a:rPr lang="en-US" i="1" dirty="0" smtClean="0"/>
              <a:t>reporting</a:t>
            </a:r>
            <a:r>
              <a:rPr lang="en-US" dirty="0" smtClean="0"/>
              <a:t> (write, podcast, blog, movie, etc.)</a:t>
            </a:r>
            <a:endParaRPr lang="en-US" b="1" dirty="0" smtClean="0"/>
          </a:p>
        </p:txBody>
      </p:sp>
    </p:spTree>
    <p:extLst>
      <p:ext uri="{BB962C8B-B14F-4D97-AF65-F5344CB8AC3E}">
        <p14:creationId xmlns:p14="http://schemas.microsoft.com/office/powerpoint/2010/main" val="1636905529"/>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z="2667" dirty="0" smtClean="0">
                <a:solidFill>
                  <a:srgbClr val="7030A0"/>
                </a:solidFill>
              </a:rPr>
              <a:t>I: Inquiry/investigation</a:t>
            </a:r>
            <a:br>
              <a:rPr lang="en-US" sz="2667" dirty="0" smtClean="0">
                <a:solidFill>
                  <a:srgbClr val="7030A0"/>
                </a:solidFill>
              </a:rPr>
            </a:br>
            <a:r>
              <a:rPr lang="en-US" sz="2667" dirty="0" smtClean="0">
                <a:solidFill>
                  <a:srgbClr val="7030A0"/>
                </a:solidFill>
              </a:rPr>
              <a:t>“Reading” like a detective: pg. </a:t>
            </a:r>
            <a:r>
              <a:rPr lang="en-US" sz="2667" dirty="0">
                <a:solidFill>
                  <a:srgbClr val="7030A0"/>
                </a:solidFill>
              </a:rPr>
              <a:t>3</a:t>
            </a:r>
            <a:r>
              <a:rPr lang="en-US" sz="3200" dirty="0" smtClean="0"/>
              <a:t/>
            </a:r>
            <a:br>
              <a:rPr lang="en-US" sz="3200" dirty="0" smtClean="0"/>
            </a:br>
            <a:r>
              <a:rPr lang="en-US" sz="2222" dirty="0" smtClean="0"/>
              <a:t>If prescription drugs are dangerous, why are they prescribed by doctors?</a:t>
            </a:r>
            <a:endParaRPr lang="en-US" sz="2222" dirty="0"/>
          </a:p>
        </p:txBody>
      </p:sp>
      <p:sp>
        <p:nvSpPr>
          <p:cNvPr id="11" name="Text Placeholder 10"/>
          <p:cNvSpPr>
            <a:spLocks noGrp="1"/>
          </p:cNvSpPr>
          <p:nvPr>
            <p:ph type="body" sz="quarter" idx="3"/>
          </p:nvPr>
        </p:nvSpPr>
        <p:spPr>
          <a:xfrm>
            <a:off x="5743817" y="1968499"/>
            <a:ext cx="3158882" cy="433387"/>
          </a:xfrm>
        </p:spPr>
        <p:txBody>
          <a:bodyPr>
            <a:normAutofit fontScale="85000" lnSpcReduction="10000"/>
          </a:bodyPr>
          <a:lstStyle/>
          <a:p>
            <a:r>
              <a:rPr lang="en-US" dirty="0" smtClean="0"/>
              <a:t>Text dependent questions</a:t>
            </a:r>
            <a:endParaRPr lang="en-US" dirty="0"/>
          </a:p>
        </p:txBody>
      </p:sp>
      <p:sp>
        <p:nvSpPr>
          <p:cNvPr id="12" name="Content Placeholder 11"/>
          <p:cNvSpPr>
            <a:spLocks noGrp="1"/>
          </p:cNvSpPr>
          <p:nvPr>
            <p:ph sz="quarter" idx="4"/>
          </p:nvPr>
        </p:nvSpPr>
        <p:spPr>
          <a:xfrm>
            <a:off x="5706532" y="2624666"/>
            <a:ext cx="3196167" cy="4005263"/>
          </a:xfrm>
        </p:spPr>
        <p:txBody>
          <a:bodyPr>
            <a:normAutofit/>
          </a:bodyPr>
          <a:lstStyle/>
          <a:p>
            <a:r>
              <a:rPr lang="en-US" dirty="0" smtClean="0"/>
              <a:t>Using information from the text, </a:t>
            </a:r>
            <a:r>
              <a:rPr lang="en-US" dirty="0" smtClean="0"/>
              <a:t>explain what prescription drugs are and why they are used.</a:t>
            </a:r>
            <a:endParaRPr lang="en-US" dirty="0" smtClean="0"/>
          </a:p>
          <a:p>
            <a:pPr>
              <a:buNone/>
            </a:pPr>
            <a:endParaRPr lang="en-US" dirty="0" smtClean="0"/>
          </a:p>
        </p:txBody>
      </p:sp>
      <p:pic>
        <p:nvPicPr>
          <p:cNvPr id="4" name="Picture 3"/>
          <p:cNvPicPr>
            <a:picLocks noChangeAspect="1"/>
          </p:cNvPicPr>
          <p:nvPr/>
        </p:nvPicPr>
        <p:blipFill>
          <a:blip r:embed="rId2"/>
          <a:stretch>
            <a:fillRect/>
          </a:stretch>
        </p:blipFill>
        <p:spPr>
          <a:xfrm>
            <a:off x="692150" y="1968499"/>
            <a:ext cx="4659559" cy="3409950"/>
          </a:xfrm>
          <a:prstGeom prst="rect">
            <a:avLst/>
          </a:prstGeom>
          <a:ln>
            <a:noFill/>
          </a:ln>
          <a:effectLst>
            <a:softEdge rad="112500"/>
          </a:effectLst>
        </p:spPr>
      </p:pic>
    </p:spTree>
    <p:extLst>
      <p:ext uri="{BB962C8B-B14F-4D97-AF65-F5344CB8AC3E}">
        <p14:creationId xmlns:p14="http://schemas.microsoft.com/office/powerpoint/2010/main" val="14746600"/>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z="3200" dirty="0" smtClean="0"/>
              <a:t>Why are powerful pain pills prescription only? Why should they not be used recreationally? pg. 3</a:t>
            </a:r>
            <a:endParaRPr lang="en-US" sz="3200" dirty="0"/>
          </a:p>
        </p:txBody>
      </p:sp>
      <p:pic>
        <p:nvPicPr>
          <p:cNvPr id="2" name="Picture 1"/>
          <p:cNvPicPr>
            <a:picLocks noChangeAspect="1"/>
          </p:cNvPicPr>
          <p:nvPr/>
        </p:nvPicPr>
        <p:blipFill>
          <a:blip r:embed="rId2"/>
          <a:stretch>
            <a:fillRect/>
          </a:stretch>
        </p:blipFill>
        <p:spPr>
          <a:xfrm>
            <a:off x="520700" y="1480960"/>
            <a:ext cx="3860800" cy="5040489"/>
          </a:xfrm>
          <a:prstGeom prst="rect">
            <a:avLst/>
          </a:prstGeom>
        </p:spPr>
      </p:pic>
      <p:sp>
        <p:nvSpPr>
          <p:cNvPr id="5" name="Content Placeholder 11"/>
          <p:cNvSpPr>
            <a:spLocks noGrp="1"/>
          </p:cNvSpPr>
          <p:nvPr>
            <p:ph sz="quarter" idx="4294967295"/>
          </p:nvPr>
        </p:nvSpPr>
        <p:spPr>
          <a:xfrm>
            <a:off x="5369982" y="1843616"/>
            <a:ext cx="3196167" cy="4005263"/>
          </a:xfrm>
          <a:prstGeom prst="rect">
            <a:avLst/>
          </a:prstGeom>
        </p:spPr>
        <p:txBody>
          <a:bodyPr>
            <a:normAutofit/>
          </a:bodyPr>
          <a:lstStyle/>
          <a:p>
            <a:r>
              <a:rPr lang="en-US" sz="2800" dirty="0" smtClean="0"/>
              <a:t>Read about it</a:t>
            </a:r>
          </a:p>
          <a:p>
            <a:r>
              <a:rPr lang="en-US" sz="2800" dirty="0" smtClean="0"/>
              <a:t>Think about it</a:t>
            </a:r>
          </a:p>
          <a:p>
            <a:r>
              <a:rPr lang="en-US" sz="2800" dirty="0" smtClean="0"/>
              <a:t>Speak about it</a:t>
            </a:r>
          </a:p>
          <a:p>
            <a:r>
              <a:rPr lang="en-US" sz="2800" dirty="0" smtClean="0"/>
              <a:t>Research it</a:t>
            </a:r>
          </a:p>
          <a:p>
            <a:r>
              <a:rPr lang="en-US" sz="2800" dirty="0" smtClean="0"/>
              <a:t>Write about it</a:t>
            </a:r>
            <a:endParaRPr lang="en-US" sz="2800" dirty="0" smtClean="0"/>
          </a:p>
          <a:p>
            <a:pPr>
              <a:buNone/>
            </a:pPr>
            <a:endParaRPr lang="en-US" dirty="0" smtClean="0"/>
          </a:p>
        </p:txBody>
      </p:sp>
    </p:spTree>
    <p:extLst>
      <p:ext uri="{BB962C8B-B14F-4D97-AF65-F5344CB8AC3E}">
        <p14:creationId xmlns:p14="http://schemas.microsoft.com/office/powerpoint/2010/main" val="179344873"/>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01662"/>
          </a:xfrm>
        </p:spPr>
        <p:txBody>
          <a:bodyPr>
            <a:normAutofit fontScale="90000"/>
          </a:bodyPr>
          <a:lstStyle/>
          <a:p>
            <a:r>
              <a:rPr lang="en-US" sz="3200" dirty="0" smtClean="0"/>
              <a:t>Economic Way of Thinking: Rational Decision Making </a:t>
            </a:r>
            <a:endParaRPr lang="en-US" sz="3200" dirty="0"/>
          </a:p>
        </p:txBody>
      </p:sp>
      <p:sp>
        <p:nvSpPr>
          <p:cNvPr id="7" name="Content Placeholder 6"/>
          <p:cNvSpPr>
            <a:spLocks noGrp="1"/>
          </p:cNvSpPr>
          <p:nvPr>
            <p:ph idx="1"/>
          </p:nvPr>
        </p:nvSpPr>
        <p:spPr>
          <a:xfrm>
            <a:off x="3810000" y="1035050"/>
            <a:ext cx="4876800" cy="5091113"/>
          </a:xfrm>
        </p:spPr>
        <p:txBody>
          <a:bodyPr>
            <a:normAutofit lnSpcReduction="10000"/>
          </a:bodyPr>
          <a:lstStyle/>
          <a:p>
            <a:pPr marL="457200" indent="-457200">
              <a:buFont typeface="+mj-lt"/>
              <a:buAutoNum type="arabicPeriod"/>
            </a:pPr>
            <a:r>
              <a:rPr lang="en-US" sz="2400" dirty="0" smtClean="0"/>
              <a:t>People Choose</a:t>
            </a:r>
          </a:p>
          <a:p>
            <a:pPr marL="457200" indent="-457200">
              <a:buFont typeface="+mj-lt"/>
              <a:buAutoNum type="arabicPeriod"/>
            </a:pPr>
            <a:r>
              <a:rPr lang="en-US" sz="2400" dirty="0" smtClean="0"/>
              <a:t>All choices involve costs</a:t>
            </a:r>
          </a:p>
          <a:p>
            <a:pPr marL="457200" indent="-457200">
              <a:buFont typeface="+mj-lt"/>
              <a:buAutoNum type="arabicPeriod"/>
            </a:pPr>
            <a:r>
              <a:rPr lang="en-US" sz="2400" dirty="0" smtClean="0"/>
              <a:t>People respond to incentives</a:t>
            </a:r>
          </a:p>
          <a:p>
            <a:pPr marL="457200" indent="-457200">
              <a:buFont typeface="+mj-lt"/>
              <a:buAutoNum type="arabicPeriod"/>
            </a:pPr>
            <a:r>
              <a:rPr lang="en-US" sz="2400" dirty="0" smtClean="0"/>
              <a:t>Economic systems influence choices and incentives</a:t>
            </a:r>
          </a:p>
          <a:p>
            <a:pPr marL="457200" indent="-457200">
              <a:buFont typeface="+mj-lt"/>
              <a:buAutoNum type="arabicPeriod"/>
            </a:pPr>
            <a:r>
              <a:rPr lang="en-US" sz="2400" dirty="0" smtClean="0"/>
              <a:t>Voluntary trade creates wealth</a:t>
            </a:r>
          </a:p>
          <a:p>
            <a:pPr marL="457200" indent="-457200">
              <a:buFont typeface="+mj-lt"/>
              <a:buAutoNum type="arabicPeriod"/>
            </a:pPr>
            <a:r>
              <a:rPr lang="en-US" sz="2400" dirty="0" smtClean="0"/>
              <a:t>Consequences of choices lie in the future.</a:t>
            </a:r>
          </a:p>
          <a:p>
            <a:pPr marL="0" indent="0">
              <a:buNone/>
            </a:pPr>
            <a:endParaRPr lang="en-US" sz="2400" dirty="0" smtClean="0"/>
          </a:p>
          <a:p>
            <a:r>
              <a:rPr lang="en-US" sz="2400" dirty="0" smtClean="0"/>
              <a:t>Discuss principles with your class as they read the text. </a:t>
            </a:r>
          </a:p>
          <a:p>
            <a:r>
              <a:rPr lang="en-US" sz="2400" dirty="0" smtClean="0"/>
              <a:t>Analyze each concept in relationship to the text.</a:t>
            </a:r>
            <a:endParaRPr lang="en-US" sz="2400" dirty="0" smtClean="0"/>
          </a:p>
        </p:txBody>
      </p:sp>
      <p:pic>
        <p:nvPicPr>
          <p:cNvPr id="4" name="Picture 3"/>
          <p:cNvPicPr>
            <a:picLocks noChangeAspect="1"/>
          </p:cNvPicPr>
          <p:nvPr/>
        </p:nvPicPr>
        <p:blipFill>
          <a:blip r:embed="rId2"/>
          <a:stretch>
            <a:fillRect/>
          </a:stretch>
        </p:blipFill>
        <p:spPr>
          <a:xfrm>
            <a:off x="738270" y="1035050"/>
            <a:ext cx="2690790" cy="5441950"/>
          </a:xfrm>
          <a:prstGeom prst="rect">
            <a:avLst/>
          </a:prstGeom>
        </p:spPr>
      </p:pic>
    </p:spTree>
    <p:extLst>
      <p:ext uri="{BB962C8B-B14F-4D97-AF65-F5344CB8AC3E}">
        <p14:creationId xmlns:p14="http://schemas.microsoft.com/office/powerpoint/2010/main" val="2598117326"/>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730" name="Rectangle 1026"/>
          <p:cNvSpPr>
            <a:spLocks noGrp="1" noChangeArrowheads="1"/>
          </p:cNvSpPr>
          <p:nvPr>
            <p:ph type="title"/>
          </p:nvPr>
        </p:nvSpPr>
        <p:spPr/>
        <p:txBody>
          <a:bodyPr/>
          <a:lstStyle/>
          <a:p>
            <a:pPr marL="0"/>
            <a:r>
              <a:rPr lang="en-US" sz="3600" b="1" dirty="0"/>
              <a:t>Newspaper in Education (NIE)</a:t>
            </a:r>
          </a:p>
        </p:txBody>
      </p:sp>
      <p:sp>
        <p:nvSpPr>
          <p:cNvPr id="73731" name="Rectangle 1027"/>
          <p:cNvSpPr>
            <a:spLocks noGrp="1" noChangeArrowheads="1"/>
          </p:cNvSpPr>
          <p:nvPr>
            <p:ph type="body" idx="1"/>
          </p:nvPr>
        </p:nvSpPr>
        <p:spPr>
          <a:xfrm>
            <a:off x="838200" y="1587500"/>
            <a:ext cx="7693025" cy="4059237"/>
          </a:xfrm>
        </p:spPr>
        <p:txBody>
          <a:bodyPr/>
          <a:lstStyle/>
          <a:p>
            <a:pPr marL="342900">
              <a:lnSpc>
                <a:spcPct val="80000"/>
              </a:lnSpc>
              <a:buFont typeface="Wingdings 3" pitchFamily="1" charset="2"/>
              <a:buChar char="â"/>
            </a:pPr>
            <a:r>
              <a:rPr lang="en-US" sz="2800" b="1" dirty="0"/>
              <a:t>The Tampa Bay Times </a:t>
            </a:r>
            <a:r>
              <a:rPr lang="en-US" sz="2800" b="1" dirty="0" smtClean="0"/>
              <a:t>NIE </a:t>
            </a:r>
            <a:r>
              <a:rPr lang="en-US" sz="2800" b="1" dirty="0"/>
              <a:t>program is a cooperative effort between schools and the Times to promote the use of newspapers in print and electronic form as educational resources. </a:t>
            </a:r>
          </a:p>
          <a:p>
            <a:pPr marL="342900">
              <a:lnSpc>
                <a:spcPct val="80000"/>
              </a:lnSpc>
              <a:buFont typeface="Wingdings 3" pitchFamily="1" charset="2"/>
              <a:buChar char="â"/>
            </a:pPr>
            <a:endParaRPr lang="en-US" sz="2800" b="1" dirty="0"/>
          </a:p>
          <a:p>
            <a:pPr marL="342900">
              <a:lnSpc>
                <a:spcPct val="80000"/>
              </a:lnSpc>
              <a:buFont typeface="Wingdings 3" pitchFamily="1" charset="2"/>
              <a:buChar char="â"/>
            </a:pPr>
            <a:r>
              <a:rPr lang="en-US" sz="2800" b="1" dirty="0"/>
              <a:t>The goal of NIE is to build future, life-long readers, productive citizens and critical thinkers.</a:t>
            </a:r>
          </a:p>
        </p:txBody>
      </p:sp>
      <p:pic>
        <p:nvPicPr>
          <p:cNvPr id="4" name="Picture 3"/>
          <p:cNvPicPr>
            <a:picLocks noChangeAspect="1"/>
          </p:cNvPicPr>
          <p:nvPr/>
        </p:nvPicPr>
        <p:blipFill>
          <a:blip r:embed="rId2"/>
          <a:srcRect r="79593" b="8235"/>
          <a:stretch>
            <a:fillRect/>
          </a:stretch>
        </p:blipFill>
        <p:spPr>
          <a:xfrm>
            <a:off x="7080250" y="4699000"/>
            <a:ext cx="1847850" cy="1981200"/>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73730">
                                            <p:txEl>
                                              <p:charRg st="4294967295" end="429496729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373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373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0" grpId="0" autoUpdateAnimBg="0"/>
      <p:bldP spid="73731" grpId="0" build="p" bldLvl="2"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274638"/>
            <a:ext cx="8229600" cy="728662"/>
          </a:xfrm>
        </p:spPr>
        <p:txBody>
          <a:bodyPr>
            <a:normAutofit fontScale="90000"/>
          </a:bodyPr>
          <a:lstStyle/>
          <a:p>
            <a:r>
              <a:rPr lang="en-US" sz="2667" dirty="0" smtClean="0">
                <a:solidFill>
                  <a:srgbClr val="7030A0"/>
                </a:solidFill>
              </a:rPr>
              <a:t>I: Inquiry/investigation “Reading” like a detective: </a:t>
            </a:r>
            <a:r>
              <a:rPr lang="en-US" sz="2667" dirty="0" smtClean="0">
                <a:solidFill>
                  <a:srgbClr val="7030A0"/>
                </a:solidFill>
              </a:rPr>
              <a:t>pg</a:t>
            </a:r>
            <a:r>
              <a:rPr lang="en-US" sz="2667" dirty="0" smtClean="0">
                <a:solidFill>
                  <a:srgbClr val="7030A0"/>
                </a:solidFill>
              </a:rPr>
              <a:t>. 6, 8-9</a:t>
            </a:r>
            <a:r>
              <a:rPr lang="en-US" sz="3200" dirty="0" smtClean="0"/>
              <a:t/>
            </a:r>
            <a:br>
              <a:rPr lang="en-US" sz="3200" dirty="0" smtClean="0"/>
            </a:br>
            <a:r>
              <a:rPr lang="en-US" sz="2222" dirty="0" smtClean="0"/>
              <a:t>What are the deadly consequences of prescription drug abuse?</a:t>
            </a:r>
            <a:endParaRPr lang="en-US" sz="2222" dirty="0"/>
          </a:p>
        </p:txBody>
      </p:sp>
      <p:sp>
        <p:nvSpPr>
          <p:cNvPr id="4" name="Content Placeholder 3"/>
          <p:cNvSpPr>
            <a:spLocks noGrp="1"/>
          </p:cNvSpPr>
          <p:nvPr>
            <p:ph sz="half" idx="2"/>
          </p:nvPr>
        </p:nvSpPr>
        <p:spPr>
          <a:xfrm>
            <a:off x="5207000" y="1003300"/>
            <a:ext cx="3479800" cy="5524500"/>
          </a:xfrm>
        </p:spPr>
        <p:txBody>
          <a:bodyPr>
            <a:normAutofit fontScale="92500" lnSpcReduction="10000"/>
          </a:bodyPr>
          <a:lstStyle/>
          <a:p>
            <a:r>
              <a:rPr lang="en-US" sz="2400" dirty="0" smtClean="0"/>
              <a:t>Read the stories about Matthew, Jamie, Spencer, and Landon.</a:t>
            </a:r>
          </a:p>
          <a:p>
            <a:r>
              <a:rPr lang="en-US" sz="2400" dirty="0" smtClean="0"/>
              <a:t>Think about the effect prescription drugs had on their young lives.</a:t>
            </a:r>
          </a:p>
          <a:p>
            <a:r>
              <a:rPr lang="en-US" sz="2400" dirty="0" smtClean="0"/>
              <a:t>In your journal, write down your thoughts about the articles. Use specific examples to support your ideas.</a:t>
            </a:r>
          </a:p>
          <a:p>
            <a:r>
              <a:rPr lang="en-US" sz="2400" dirty="0" smtClean="0"/>
              <a:t>Create a social media campaign to make people aware of the deadly consequences of prescription drug abuse.</a:t>
            </a:r>
            <a:endParaRPr lang="en-US" sz="2400" dirty="0" smtClean="0"/>
          </a:p>
          <a:p>
            <a:pPr>
              <a:buNone/>
            </a:pPr>
            <a:endParaRPr lang="en-US" dirty="0"/>
          </a:p>
        </p:txBody>
      </p:sp>
      <p:pic>
        <p:nvPicPr>
          <p:cNvPr id="3" name="Picture 2"/>
          <p:cNvPicPr>
            <a:picLocks noChangeAspect="1"/>
          </p:cNvPicPr>
          <p:nvPr/>
        </p:nvPicPr>
        <p:blipFill>
          <a:blip r:embed="rId2"/>
          <a:stretch>
            <a:fillRect/>
          </a:stretch>
        </p:blipFill>
        <p:spPr>
          <a:xfrm>
            <a:off x="177800" y="1801921"/>
            <a:ext cx="4933950" cy="1757296"/>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3"/>
          <a:stretch>
            <a:fillRect/>
          </a:stretch>
        </p:blipFill>
        <p:spPr>
          <a:xfrm>
            <a:off x="177800" y="4075472"/>
            <a:ext cx="4933950" cy="165809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92116030"/>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rcRect l="6990" t="27432" r="6329" b="14301"/>
          <a:stretch>
            <a:fillRect/>
          </a:stretch>
        </p:blipFill>
        <p:spPr>
          <a:xfrm>
            <a:off x="758822" y="299858"/>
            <a:ext cx="7316404" cy="6364644"/>
          </a:xfrm>
          <a:prstGeom prst="rect">
            <a:avLst/>
          </a:prstGeom>
        </p:spPr>
      </p:pic>
      <p:sp>
        <p:nvSpPr>
          <p:cNvPr id="8" name="TextBox 7"/>
          <p:cNvSpPr txBox="1"/>
          <p:nvPr/>
        </p:nvSpPr>
        <p:spPr>
          <a:xfrm>
            <a:off x="4101272" y="1845846"/>
            <a:ext cx="1254724" cy="338554"/>
          </a:xfrm>
          <a:prstGeom prst="rect">
            <a:avLst/>
          </a:prstGeom>
          <a:noFill/>
        </p:spPr>
        <p:txBody>
          <a:bodyPr wrap="square" rtlCol="0">
            <a:spAutoFit/>
          </a:bodyPr>
          <a:lstStyle/>
          <a:p>
            <a:r>
              <a:rPr lang="en-US" sz="1600" dirty="0" smtClean="0"/>
              <a:t>Economic</a:t>
            </a:r>
            <a:endParaRPr lang="en-US" sz="1600" dirty="0"/>
          </a:p>
        </p:txBody>
      </p:sp>
      <p:sp>
        <p:nvSpPr>
          <p:cNvPr id="9" name="TextBox 8"/>
          <p:cNvSpPr txBox="1"/>
          <p:nvPr/>
        </p:nvSpPr>
        <p:spPr>
          <a:xfrm>
            <a:off x="5499100" y="1862779"/>
            <a:ext cx="944033" cy="338554"/>
          </a:xfrm>
          <a:prstGeom prst="rect">
            <a:avLst/>
          </a:prstGeom>
          <a:noFill/>
        </p:spPr>
        <p:txBody>
          <a:bodyPr wrap="square" rtlCol="0">
            <a:spAutoFit/>
          </a:bodyPr>
          <a:lstStyle/>
          <a:p>
            <a:r>
              <a:rPr lang="en-US" sz="1600" dirty="0" smtClean="0"/>
              <a:t>Ethical</a:t>
            </a:r>
            <a:endParaRPr lang="en-US" sz="1600" dirty="0"/>
          </a:p>
        </p:txBody>
      </p:sp>
      <p:sp>
        <p:nvSpPr>
          <p:cNvPr id="11" name="TextBox 10"/>
          <p:cNvSpPr txBox="1"/>
          <p:nvPr/>
        </p:nvSpPr>
        <p:spPr>
          <a:xfrm>
            <a:off x="6658580" y="1840468"/>
            <a:ext cx="1254724" cy="338554"/>
          </a:xfrm>
          <a:prstGeom prst="rect">
            <a:avLst/>
          </a:prstGeom>
          <a:noFill/>
        </p:spPr>
        <p:txBody>
          <a:bodyPr wrap="square" rtlCol="0">
            <a:spAutoFit/>
          </a:bodyPr>
          <a:lstStyle/>
          <a:p>
            <a:r>
              <a:rPr lang="en-US" sz="1600" dirty="0" smtClean="0"/>
              <a:t>Health</a:t>
            </a:r>
            <a:endParaRPr lang="en-US" sz="1600" dirty="0"/>
          </a:p>
        </p:txBody>
      </p:sp>
      <p:sp>
        <p:nvSpPr>
          <p:cNvPr id="2" name="Rectangle 1"/>
          <p:cNvSpPr/>
          <p:nvPr/>
        </p:nvSpPr>
        <p:spPr>
          <a:xfrm>
            <a:off x="2698324" y="1840468"/>
            <a:ext cx="1386918" cy="338554"/>
          </a:xfrm>
          <a:prstGeom prst="rect">
            <a:avLst/>
          </a:prstGeom>
        </p:spPr>
        <p:txBody>
          <a:bodyPr wrap="none">
            <a:spAutoFit/>
          </a:bodyPr>
          <a:lstStyle/>
          <a:p>
            <a:r>
              <a:rPr lang="en-US" sz="1600" dirty="0" smtClean="0"/>
              <a:t>Social-Cultural</a:t>
            </a:r>
            <a:endParaRPr lang="en-US" sz="1600" dirty="0"/>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r="11353"/>
          <a:stretch/>
        </p:blipFill>
        <p:spPr>
          <a:xfrm>
            <a:off x="264324" y="384151"/>
            <a:ext cx="4561676" cy="6088632"/>
          </a:xfrm>
          <a:prstGeom prst="rect">
            <a:avLst/>
          </a:prstGeom>
        </p:spPr>
      </p:pic>
      <p:sp>
        <p:nvSpPr>
          <p:cNvPr id="7" name="Content Placeholder 11"/>
          <p:cNvSpPr txBox="1">
            <a:spLocks/>
          </p:cNvSpPr>
          <p:nvPr/>
        </p:nvSpPr>
        <p:spPr>
          <a:xfrm>
            <a:off x="4940300" y="457200"/>
            <a:ext cx="3625849" cy="6015583"/>
          </a:xfrm>
          <a:prstGeom prst="rect">
            <a:avLst/>
          </a:prstGeom>
        </p:spPr>
        <p:txBody>
          <a:bodyPr vert="horz" lIns="91440" tIns="45720" rIns="91440" bIns="45720" rtlCol="0">
            <a:normAutofit fontScale="92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dirty="0" err="1"/>
              <a:t>tampabay.com</a:t>
            </a:r>
            <a:r>
              <a:rPr lang="en-US" sz="2400" dirty="0"/>
              <a:t>/news/health/</a:t>
            </a:r>
            <a:r>
              <a:rPr lang="en-US" sz="2400" dirty="0" err="1"/>
              <a:t>florida</a:t>
            </a:r>
            <a:r>
              <a:rPr lang="en-US" sz="2400" dirty="0"/>
              <a:t>-drug-database-intended-to-save-lives-is- barely-used-by-doctors/</a:t>
            </a:r>
            <a:r>
              <a:rPr lang="en-US" sz="2400" dirty="0" smtClean="0"/>
              <a:t>1255062</a:t>
            </a:r>
          </a:p>
          <a:p>
            <a:r>
              <a:rPr lang="en-US" sz="2400" dirty="0" err="1"/>
              <a:t>tampabay.com</a:t>
            </a:r>
            <a:r>
              <a:rPr lang="en-US" sz="2400" dirty="0"/>
              <a:t>/news/politics/did-</a:t>
            </a:r>
            <a:r>
              <a:rPr lang="en-US" sz="2400" dirty="0" err="1"/>
              <a:t>floridas</a:t>
            </a:r>
            <a:r>
              <a:rPr lang="en-US" sz="2400" dirty="0"/>
              <a:t>-prescription-pill-database-really- spring-a-leak/2130108 </a:t>
            </a:r>
            <a:endParaRPr lang="en-US" sz="2400" dirty="0"/>
          </a:p>
          <a:p>
            <a:r>
              <a:rPr lang="en-US" sz="2400" dirty="0" err="1"/>
              <a:t>doh.state.fl.us</a:t>
            </a:r>
            <a:r>
              <a:rPr lang="en-US" sz="2400" dirty="0"/>
              <a:t>/</a:t>
            </a:r>
            <a:r>
              <a:rPr lang="en-US" sz="2400" dirty="0" err="1"/>
              <a:t>mqa</a:t>
            </a:r>
            <a:r>
              <a:rPr lang="en-US" sz="2400" dirty="0"/>
              <a:t>/PDMP </a:t>
            </a:r>
            <a:endParaRPr lang="en-US" sz="2400" dirty="0" smtClean="0"/>
          </a:p>
          <a:p>
            <a:r>
              <a:rPr lang="en-US" sz="2400" dirty="0" smtClean="0"/>
              <a:t>news</a:t>
            </a:r>
            <a:r>
              <a:rPr lang="en-US" sz="2400" dirty="0"/>
              <a:t>-</a:t>
            </a:r>
            <a:r>
              <a:rPr lang="en-US" sz="2400" dirty="0" err="1"/>
              <a:t>journalonline.com</a:t>
            </a:r>
            <a:r>
              <a:rPr lang="en-US" sz="2400" dirty="0"/>
              <a:t>/article/20130612/NEWS/306129977 </a:t>
            </a:r>
            <a:endParaRPr lang="en-US" sz="2400" dirty="0" smtClean="0"/>
          </a:p>
          <a:p>
            <a:r>
              <a:rPr lang="en-US" sz="2400" dirty="0" err="1"/>
              <a:t>flsheriffs.org</a:t>
            </a:r>
            <a:r>
              <a:rPr lang="en-US" sz="2400" dirty="0"/>
              <a:t>/newsroom/entry/statement-from-</a:t>
            </a:r>
            <a:r>
              <a:rPr lang="en-US" sz="2400" dirty="0" err="1"/>
              <a:t>fsa</a:t>
            </a:r>
            <a:r>
              <a:rPr lang="en-US" sz="2400" dirty="0"/>
              <a:t>-regarding-</a:t>
            </a:r>
            <a:r>
              <a:rPr lang="en-US" sz="2400" dirty="0" err="1"/>
              <a:t>florida</a:t>
            </a:r>
            <a:r>
              <a:rPr lang="en-US" sz="2400" dirty="0"/>
              <a:t>- prescription-drug-monitoring-program </a:t>
            </a:r>
            <a:endParaRPr lang="en-US" sz="2400" dirty="0"/>
          </a:p>
          <a:p>
            <a:endParaRPr lang="en-US" sz="2400" dirty="0" smtClean="0"/>
          </a:p>
          <a:p>
            <a:endParaRPr lang="en-US" sz="2800" dirty="0"/>
          </a:p>
          <a:p>
            <a:pPr>
              <a:buFont typeface="Arial"/>
              <a:buNone/>
            </a:pPr>
            <a:endParaRPr lang="en-US" dirty="0" smtClean="0"/>
          </a:p>
        </p:txBody>
      </p:sp>
      <p:sp>
        <p:nvSpPr>
          <p:cNvPr id="5" name="TextBox 4"/>
          <p:cNvSpPr txBox="1"/>
          <p:nvPr/>
        </p:nvSpPr>
        <p:spPr>
          <a:xfrm flipH="1">
            <a:off x="3841750" y="384151"/>
            <a:ext cx="763784" cy="369332"/>
          </a:xfrm>
          <a:prstGeom prst="rect">
            <a:avLst/>
          </a:prstGeom>
          <a:noFill/>
        </p:spPr>
        <p:txBody>
          <a:bodyPr wrap="square" rtlCol="0">
            <a:spAutoFit/>
          </a:bodyPr>
          <a:lstStyle/>
          <a:p>
            <a:r>
              <a:rPr lang="en-US" dirty="0" smtClean="0"/>
              <a:t>Pg. 14</a:t>
            </a:r>
            <a:endParaRPr lang="en-US" dirty="0"/>
          </a:p>
        </p:txBody>
      </p:sp>
    </p:spTree>
    <p:extLst>
      <p:ext uri="{BB962C8B-B14F-4D97-AF65-F5344CB8AC3E}">
        <p14:creationId xmlns:p14="http://schemas.microsoft.com/office/powerpoint/2010/main" val="743126628"/>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stretch>
            <a:fillRect/>
          </a:stretch>
        </p:blipFill>
        <p:spPr>
          <a:xfrm>
            <a:off x="4559300" y="1509742"/>
            <a:ext cx="3745396" cy="2740662"/>
          </a:xfrm>
          <a:prstGeom prst="rect">
            <a:avLst/>
          </a:prstGeom>
          <a:ln>
            <a:noFill/>
          </a:ln>
          <a:effectLst>
            <a:softEdge rad="112500"/>
          </a:effectLst>
        </p:spPr>
      </p:pic>
      <p:pic>
        <p:nvPicPr>
          <p:cNvPr id="5" name="Picture 4"/>
          <p:cNvPicPr>
            <a:picLocks noChangeAspect="1"/>
          </p:cNvPicPr>
          <p:nvPr/>
        </p:nvPicPr>
        <p:blipFill>
          <a:blip r:embed="rId3"/>
          <a:stretch>
            <a:fillRect/>
          </a:stretch>
        </p:blipFill>
        <p:spPr>
          <a:xfrm rot="676468">
            <a:off x="326313" y="2783192"/>
            <a:ext cx="4219705" cy="1870805"/>
          </a:xfrm>
          <a:prstGeom prst="rect">
            <a:avLst/>
          </a:prstGeom>
          <a:ln>
            <a:noFill/>
          </a:ln>
          <a:effectLst>
            <a:softEdge rad="112500"/>
          </a:effectLst>
        </p:spPr>
      </p:pic>
      <p:sp>
        <p:nvSpPr>
          <p:cNvPr id="7" name="Title 6"/>
          <p:cNvSpPr>
            <a:spLocks noGrp="1"/>
          </p:cNvSpPr>
          <p:nvPr>
            <p:ph type="title"/>
          </p:nvPr>
        </p:nvSpPr>
        <p:spPr>
          <a:xfrm>
            <a:off x="457200" y="274638"/>
            <a:ext cx="8229600" cy="557212"/>
          </a:xfrm>
        </p:spPr>
        <p:txBody>
          <a:bodyPr>
            <a:normAutofit fontScale="90000"/>
          </a:bodyPr>
          <a:lstStyle/>
          <a:p>
            <a:r>
              <a:rPr lang="en-US" sz="2667" dirty="0" smtClean="0">
                <a:solidFill>
                  <a:srgbClr val="7030A0"/>
                </a:solidFill>
              </a:rPr>
              <a:t>Media Analysis (</a:t>
            </a:r>
            <a:r>
              <a:rPr lang="en-US" sz="2667" dirty="0" smtClean="0">
                <a:solidFill>
                  <a:srgbClr val="7030A0"/>
                </a:solidFill>
              </a:rPr>
              <a:t>pgs. </a:t>
            </a:r>
            <a:r>
              <a:rPr lang="en-US" sz="2667" dirty="0" smtClean="0">
                <a:solidFill>
                  <a:srgbClr val="7030A0"/>
                </a:solidFill>
              </a:rPr>
              <a:t>7, 8, 16):</a:t>
            </a:r>
            <a:br>
              <a:rPr lang="en-US" sz="2667" dirty="0" smtClean="0">
                <a:solidFill>
                  <a:srgbClr val="7030A0"/>
                </a:solidFill>
              </a:rPr>
            </a:br>
            <a:r>
              <a:rPr lang="en-US" sz="2667" dirty="0" smtClean="0">
                <a:solidFill>
                  <a:srgbClr val="7030A0"/>
                </a:solidFill>
              </a:rPr>
              <a:t>Using Multimodal and Multimedia Texts</a:t>
            </a:r>
            <a:endParaRPr lang="en-US" sz="2222" dirty="0"/>
          </a:p>
        </p:txBody>
      </p:sp>
      <p:pic>
        <p:nvPicPr>
          <p:cNvPr id="3" name="Picture 2"/>
          <p:cNvPicPr>
            <a:picLocks noChangeAspect="1"/>
          </p:cNvPicPr>
          <p:nvPr/>
        </p:nvPicPr>
        <p:blipFill>
          <a:blip r:embed="rId4"/>
          <a:stretch>
            <a:fillRect/>
          </a:stretch>
        </p:blipFill>
        <p:spPr>
          <a:xfrm>
            <a:off x="514350" y="1587658"/>
            <a:ext cx="2857500" cy="15174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66967125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8662"/>
          </a:xfrm>
        </p:spPr>
        <p:txBody>
          <a:bodyPr>
            <a:normAutofit/>
          </a:bodyPr>
          <a:lstStyle/>
          <a:p>
            <a:r>
              <a:rPr lang="en-US" sz="2400" dirty="0" smtClean="0"/>
              <a:t>Write an Argument Based on Research</a:t>
            </a:r>
            <a:endParaRPr lang="en-US" sz="2400" dirty="0"/>
          </a:p>
        </p:txBody>
      </p:sp>
      <p:pic>
        <p:nvPicPr>
          <p:cNvPr id="5" name="Picture 4"/>
          <p:cNvPicPr>
            <a:picLocks noChangeAspect="1"/>
          </p:cNvPicPr>
          <p:nvPr/>
        </p:nvPicPr>
        <p:blipFill>
          <a:blip r:embed="rId2"/>
          <a:stretch>
            <a:fillRect/>
          </a:stretch>
        </p:blipFill>
        <p:spPr>
          <a:xfrm>
            <a:off x="635000" y="1000125"/>
            <a:ext cx="7696200" cy="571876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274638"/>
            <a:ext cx="8229600" cy="766762"/>
          </a:xfrm>
        </p:spPr>
        <p:txBody>
          <a:bodyPr>
            <a:normAutofit fontScale="90000"/>
          </a:bodyPr>
          <a:lstStyle/>
          <a:p>
            <a:r>
              <a:rPr lang="en-US" sz="3200" dirty="0" smtClean="0"/>
              <a:t/>
            </a:r>
            <a:br>
              <a:rPr lang="en-US" sz="3200" dirty="0" smtClean="0"/>
            </a:br>
            <a:endParaRPr lang="en-US" sz="2222" dirty="0"/>
          </a:p>
        </p:txBody>
      </p:sp>
      <p:sp>
        <p:nvSpPr>
          <p:cNvPr id="4" name="Content Placeholder 3"/>
          <p:cNvSpPr>
            <a:spLocks noGrp="1"/>
          </p:cNvSpPr>
          <p:nvPr>
            <p:ph sz="half" idx="2"/>
          </p:nvPr>
        </p:nvSpPr>
        <p:spPr>
          <a:xfrm>
            <a:off x="4775199" y="1333500"/>
            <a:ext cx="3911601" cy="4792663"/>
          </a:xfrm>
        </p:spPr>
        <p:txBody>
          <a:bodyPr>
            <a:normAutofit fontScale="70000" lnSpcReduction="20000"/>
          </a:bodyPr>
          <a:lstStyle/>
          <a:p>
            <a:r>
              <a:rPr lang="en-US" dirty="0"/>
              <a:t>What is the main idea of the song? </a:t>
            </a:r>
          </a:p>
          <a:p>
            <a:r>
              <a:rPr lang="en-US" dirty="0"/>
              <a:t>How does the title develop the meaning of the song? </a:t>
            </a:r>
          </a:p>
          <a:p>
            <a:r>
              <a:rPr lang="en-US" dirty="0"/>
              <a:t>What is the main idea of the text? </a:t>
            </a:r>
          </a:p>
          <a:p>
            <a:r>
              <a:rPr lang="en-US" dirty="0"/>
              <a:t>How does the title develop the meaning of the text? </a:t>
            </a:r>
          </a:p>
          <a:p>
            <a:r>
              <a:rPr lang="en-US" dirty="0"/>
              <a:t>Was the title of the article a good word choice? Why or why not? If not, what would you title the article? </a:t>
            </a:r>
          </a:p>
          <a:p>
            <a:r>
              <a:rPr lang="en-US" dirty="0"/>
              <a:t>With a partner or a small group, create a report based on the information you have learned and your ideas. Share your results and thoughts with your class. </a:t>
            </a:r>
          </a:p>
        </p:txBody>
      </p:sp>
      <p:pic>
        <p:nvPicPr>
          <p:cNvPr id="3" name="Picture 2"/>
          <p:cNvPicPr>
            <a:picLocks noChangeAspect="1"/>
          </p:cNvPicPr>
          <p:nvPr/>
        </p:nvPicPr>
        <p:blipFill>
          <a:blip r:embed="rId2"/>
          <a:stretch>
            <a:fillRect/>
          </a:stretch>
        </p:blipFill>
        <p:spPr>
          <a:xfrm>
            <a:off x="622299" y="2032000"/>
            <a:ext cx="3943645" cy="1555750"/>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3708400" y="3054350"/>
            <a:ext cx="757013" cy="369332"/>
          </a:xfrm>
          <a:prstGeom prst="rect">
            <a:avLst/>
          </a:prstGeom>
          <a:noFill/>
        </p:spPr>
        <p:txBody>
          <a:bodyPr wrap="none" rtlCol="0">
            <a:spAutoFit/>
          </a:bodyPr>
          <a:lstStyle/>
          <a:p>
            <a:r>
              <a:rPr lang="en-US" dirty="0" smtClean="0"/>
              <a:t>Pg. 16</a:t>
            </a:r>
            <a:endParaRPr lang="en-US" dirty="0"/>
          </a:p>
        </p:txBody>
      </p:sp>
    </p:spTree>
    <p:extLst>
      <p:ext uri="{BB962C8B-B14F-4D97-AF65-F5344CB8AC3E}">
        <p14:creationId xmlns:p14="http://schemas.microsoft.com/office/powerpoint/2010/main" val="1669671256"/>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457200" y="1511300"/>
            <a:ext cx="7747000" cy="4614863"/>
          </a:xfrm>
        </p:spPr>
        <p:txBody>
          <a:bodyPr>
            <a:normAutofit/>
          </a:bodyPr>
          <a:lstStyle/>
          <a:p>
            <a:pPr>
              <a:buNone/>
            </a:pPr>
            <a:r>
              <a:rPr lang="en-US" sz="2400" dirty="0" smtClean="0"/>
              <a:t>Contact Information:</a:t>
            </a:r>
          </a:p>
          <a:p>
            <a:pPr>
              <a:buNone/>
            </a:pPr>
            <a:r>
              <a:rPr lang="en-US" sz="2400" dirty="0" smtClean="0">
                <a:hlinkClick r:id="rId2"/>
              </a:rPr>
              <a:t>jpushkin@tampabay.com</a:t>
            </a:r>
            <a:r>
              <a:rPr lang="en-US" sz="2400" dirty="0" smtClean="0"/>
              <a:t> Jodi Pushkin: NIE</a:t>
            </a:r>
          </a:p>
          <a:p>
            <a:pPr>
              <a:buNone/>
            </a:pPr>
            <a:r>
              <a:rPr lang="en-US" sz="2400" dirty="0" smtClean="0">
                <a:hlinkClick r:id="rId3"/>
              </a:rPr>
              <a:t>dkozdras@usf.edu</a:t>
            </a:r>
            <a:r>
              <a:rPr lang="en-US" sz="2400" dirty="0" smtClean="0"/>
              <a:t>  Deborah Kozdras:   USF Stavros Center</a:t>
            </a:r>
          </a:p>
          <a:p>
            <a:pPr>
              <a:buNone/>
            </a:pPr>
            <a:endParaRPr lang="en-US" sz="2400" dirty="0" smtClean="0"/>
          </a:p>
          <a:p>
            <a:pPr>
              <a:buNone/>
            </a:pPr>
            <a:r>
              <a:rPr lang="en-US" sz="2400" dirty="0" smtClean="0"/>
              <a:t>Website for NIE: </a:t>
            </a:r>
            <a:r>
              <a:rPr lang="en-US" sz="2400" b="1" dirty="0" err="1" smtClean="0"/>
              <a:t>tampabay.com/nie</a:t>
            </a:r>
            <a:endParaRPr lang="en-US" sz="2400" b="1" dirty="0"/>
          </a:p>
        </p:txBody>
      </p:sp>
      <p:pic>
        <p:nvPicPr>
          <p:cNvPr id="4" name="Picture 3" descr="ani_haha (1).gif"/>
          <p:cNvPicPr>
            <a:picLocks noChangeAspect="1"/>
          </p:cNvPicPr>
          <p:nvPr/>
        </p:nvPicPr>
        <p:blipFill>
          <a:blip r:embed="rId4"/>
          <a:stretch>
            <a:fillRect/>
          </a:stretch>
        </p:blipFill>
        <p:spPr>
          <a:xfrm>
            <a:off x="5740400" y="4031421"/>
            <a:ext cx="1878196" cy="1721679"/>
          </a:xfrm>
          <a:prstGeom prst="rect">
            <a:avLst/>
          </a:prstGeom>
        </p:spPr>
      </p:pic>
    </p:spTree>
    <p:extLst>
      <p:ext uri="{BB962C8B-B14F-4D97-AF65-F5344CB8AC3E}">
        <p14:creationId xmlns:p14="http://schemas.microsoft.com/office/powerpoint/2010/main" val="326033965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2"/>
          <p:cNvSpPr>
            <a:spLocks noGrp="1" noChangeArrowheads="1"/>
          </p:cNvSpPr>
          <p:nvPr>
            <p:ph type="body" idx="1"/>
          </p:nvPr>
        </p:nvSpPr>
        <p:spPr>
          <a:xfrm>
            <a:off x="762000" y="1676400"/>
            <a:ext cx="7696200" cy="4876800"/>
          </a:xfrm>
          <a:ln/>
        </p:spPr>
        <p:txBody>
          <a:bodyPr rIns="132080">
            <a:normAutofit/>
          </a:bodyPr>
          <a:lstStyle/>
          <a:p>
            <a:pPr>
              <a:lnSpc>
                <a:spcPct val="90000"/>
              </a:lnSpc>
              <a:spcAft>
                <a:spcPts val="1200"/>
              </a:spcAft>
            </a:pPr>
            <a:r>
              <a:rPr lang="en-US" sz="2400" b="1" dirty="0"/>
              <a:t>The Tampa Bay Times Newspaper in Education program provides free resources to Citrus, Hernando, Hillsborough, Manatee, Pasco and Pinellas counties</a:t>
            </a:r>
            <a:r>
              <a:rPr lang="en-US" sz="2400" b="1" dirty="0" smtClean="0"/>
              <a:t>.</a:t>
            </a:r>
          </a:p>
          <a:p>
            <a:pPr lvl="1">
              <a:lnSpc>
                <a:spcPct val="90000"/>
              </a:lnSpc>
              <a:spcAft>
                <a:spcPts val="1200"/>
              </a:spcAft>
              <a:buFont typeface="Wingdings" pitchFamily="1" charset="2"/>
              <a:buChar char="Ø"/>
            </a:pPr>
            <a:r>
              <a:rPr lang="en-US" sz="2400" b="1" dirty="0"/>
              <a:t>The TBT NIE provides more than 5-million newspapers, electronic licenses and curriculum guides to classrooms around Tampa Bay each year</a:t>
            </a:r>
            <a:endParaRPr lang="en-US" sz="2400" b="1" dirty="0" smtClean="0"/>
          </a:p>
          <a:p>
            <a:pPr lvl="1">
              <a:lnSpc>
                <a:spcPct val="90000"/>
              </a:lnSpc>
              <a:spcAft>
                <a:spcPts val="1200"/>
              </a:spcAft>
              <a:buFont typeface="Wingdings" pitchFamily="1" charset="2"/>
              <a:buChar char="Ø"/>
            </a:pPr>
            <a:r>
              <a:rPr lang="en-US" sz="2400" b="1" dirty="0" smtClean="0"/>
              <a:t>TBT </a:t>
            </a:r>
            <a:r>
              <a:rPr lang="en-US" sz="2400" b="1" dirty="0"/>
              <a:t>NIE hosts teacher </a:t>
            </a:r>
            <a:r>
              <a:rPr lang="en-US" sz="2400" b="1" dirty="0" smtClean="0"/>
              <a:t>workshops</a:t>
            </a:r>
          </a:p>
          <a:p>
            <a:pPr lvl="1">
              <a:lnSpc>
                <a:spcPct val="90000"/>
              </a:lnSpc>
              <a:spcAft>
                <a:spcPts val="1200"/>
              </a:spcAft>
              <a:buFont typeface="Wingdings" pitchFamily="1" charset="2"/>
              <a:buChar char="Ø"/>
            </a:pPr>
            <a:r>
              <a:rPr lang="en-US" sz="2400" b="1" dirty="0"/>
              <a:t>TBT NIE provides teachers with free lesson plans in print and online – </a:t>
            </a:r>
            <a:r>
              <a:rPr lang="en-US" sz="2400" b="1" dirty="0" err="1"/>
              <a:t>www.tampabay.com/nie</a:t>
            </a:r>
            <a:r>
              <a:rPr lang="en-US" sz="2400" b="1" dirty="0"/>
              <a:t>.</a:t>
            </a:r>
          </a:p>
        </p:txBody>
      </p:sp>
      <p:sp>
        <p:nvSpPr>
          <p:cNvPr id="5127" name="Rectangle 7"/>
          <p:cNvSpPr>
            <a:spLocks noGrp="1" noChangeArrowheads="1"/>
          </p:cNvSpPr>
          <p:nvPr>
            <p:ph type="title"/>
          </p:nvPr>
        </p:nvSpPr>
        <p:spPr/>
        <p:txBody>
          <a:bodyPr/>
          <a:lstStyle/>
          <a:p>
            <a:r>
              <a:rPr lang="en-US" sz="3600" b="1" dirty="0"/>
              <a:t>Times NIE services</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5127">
                                            <p:txEl>
                                              <p:charRg st="4294967295" end="429496729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5122">
                                            <p:txEl>
                                              <p:pRg st="0" end="0"/>
                                            </p:txEl>
                                          </p:spTgt>
                                        </p:tgtEl>
                                        <p:attrNameLst>
                                          <p:attrName>style.visibility</p:attrName>
                                        </p:attrNameLst>
                                      </p:cBhvr>
                                      <p:to>
                                        <p:strVal val="visible"/>
                                      </p:to>
                                    </p:set>
                                    <p:anim calcmode="lin" valueType="num">
                                      <p:cBhvr additive="base">
                                        <p:cTn id="11" dur="500" fill="hold"/>
                                        <p:tgtEl>
                                          <p:spTgt spid="5122">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1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122">
                                            <p:txEl>
                                              <p:pRg st="1" end="1"/>
                                            </p:txEl>
                                          </p:spTgt>
                                        </p:tgtEl>
                                        <p:attrNameLst>
                                          <p:attrName>style.visibility</p:attrName>
                                        </p:attrNameLst>
                                      </p:cBhvr>
                                      <p:to>
                                        <p:strVal val="visible"/>
                                      </p:to>
                                    </p:set>
                                    <p:anim calcmode="lin" valueType="num">
                                      <p:cBhvr additive="base">
                                        <p:cTn id="17" dur="500" fill="hold"/>
                                        <p:tgtEl>
                                          <p:spTgt spid="5122">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12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122">
                                            <p:txEl>
                                              <p:pRg st="2" end="2"/>
                                            </p:txEl>
                                          </p:spTgt>
                                        </p:tgtEl>
                                        <p:attrNameLst>
                                          <p:attrName>style.visibility</p:attrName>
                                        </p:attrNameLst>
                                      </p:cBhvr>
                                      <p:to>
                                        <p:strVal val="visible"/>
                                      </p:to>
                                    </p:set>
                                    <p:anim calcmode="lin" valueType="num">
                                      <p:cBhvr additive="base">
                                        <p:cTn id="23" dur="500" fill="hold"/>
                                        <p:tgtEl>
                                          <p:spTgt spid="5122">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12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5122">
                                            <p:txEl>
                                              <p:pRg st="3" end="3"/>
                                            </p:txEl>
                                          </p:spTgt>
                                        </p:tgtEl>
                                        <p:attrNameLst>
                                          <p:attrName>style.visibility</p:attrName>
                                        </p:attrNameLst>
                                      </p:cBhvr>
                                      <p:to>
                                        <p:strVal val="visible"/>
                                      </p:to>
                                    </p:set>
                                    <p:anim calcmode="lin" valueType="num">
                                      <p:cBhvr additive="base">
                                        <p:cTn id="29" dur="500" fill="hold"/>
                                        <p:tgtEl>
                                          <p:spTgt spid="5122">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12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uild="p" bldLvl="3" autoUpdateAnimBg="0"/>
      <p:bldP spid="5127"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920" y="732769"/>
            <a:ext cx="6179630" cy="59470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Box 2"/>
          <p:cNvSpPr txBox="1"/>
          <p:nvPr/>
        </p:nvSpPr>
        <p:spPr>
          <a:xfrm>
            <a:off x="1019175" y="209550"/>
            <a:ext cx="6429375" cy="523220"/>
          </a:xfrm>
          <a:prstGeom prst="rect">
            <a:avLst/>
          </a:prstGeom>
          <a:noFill/>
        </p:spPr>
        <p:txBody>
          <a:bodyPr wrap="square" rtlCol="0">
            <a:spAutoFit/>
          </a:bodyPr>
          <a:lstStyle/>
          <a:p>
            <a:pPr algn="ctr"/>
            <a:r>
              <a:rPr lang="en-US" sz="2800" b="1" dirty="0" smtClean="0">
                <a:latin typeface="+mj-lt"/>
              </a:rPr>
              <a:t>Tampabay.com/</a:t>
            </a:r>
            <a:r>
              <a:rPr lang="en-US" sz="2800" b="1" dirty="0" err="1" smtClean="0">
                <a:latin typeface="+mj-lt"/>
              </a:rPr>
              <a:t>nie</a:t>
            </a:r>
            <a:endParaRPr lang="en-US" sz="2800" b="1" dirty="0">
              <a:latin typeface="+mj-lt"/>
            </a:endParaRPr>
          </a:p>
        </p:txBody>
      </p:sp>
    </p:spTree>
    <p:extLst>
      <p:ext uri="{BB962C8B-B14F-4D97-AF65-F5344CB8AC3E}">
        <p14:creationId xmlns:p14="http://schemas.microsoft.com/office/powerpoint/2010/main" val="3889422276"/>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11187"/>
          </a:xfrm>
        </p:spPr>
        <p:txBody>
          <a:bodyPr>
            <a:noAutofit/>
          </a:bodyPr>
          <a:lstStyle/>
          <a:p>
            <a:r>
              <a:rPr lang="en-US" sz="3600" b="1" dirty="0" smtClean="0"/>
              <a:t>Florida Standards</a:t>
            </a:r>
            <a:endParaRPr lang="en-US" sz="3600" b="1" dirty="0"/>
          </a:p>
        </p:txBody>
      </p:sp>
      <p:pic>
        <p:nvPicPr>
          <p:cNvPr id="9" name="Picture 8"/>
          <p:cNvPicPr>
            <a:picLocks noChangeAspect="1"/>
          </p:cNvPicPr>
          <p:nvPr/>
        </p:nvPicPr>
        <p:blipFill>
          <a:blip r:embed="rId2"/>
          <a:stretch>
            <a:fillRect/>
          </a:stretch>
        </p:blipFill>
        <p:spPr>
          <a:xfrm>
            <a:off x="2413578" y="977899"/>
            <a:ext cx="4266622" cy="4711701"/>
          </a:xfrm>
          <a:prstGeom prst="rect">
            <a:avLst/>
          </a:prstGeom>
        </p:spPr>
      </p:pic>
    </p:spTree>
    <p:extLst>
      <p:ext uri="{BB962C8B-B14F-4D97-AF65-F5344CB8AC3E}">
        <p14:creationId xmlns:p14="http://schemas.microsoft.com/office/powerpoint/2010/main" val="1883747818"/>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54062"/>
          </a:xfrm>
        </p:spPr>
        <p:txBody>
          <a:bodyPr>
            <a:normAutofit fontScale="90000"/>
          </a:bodyPr>
          <a:lstStyle/>
          <a:p>
            <a:r>
              <a:rPr lang="en-US" dirty="0"/>
              <a:t>About Florida Standards</a:t>
            </a:r>
            <a:br>
              <a:rPr lang="en-US" dirty="0"/>
            </a:br>
            <a:endParaRPr lang="en-US" dirty="0"/>
          </a:p>
        </p:txBody>
      </p:sp>
      <p:sp>
        <p:nvSpPr>
          <p:cNvPr id="3" name="Content Placeholder 2"/>
          <p:cNvSpPr>
            <a:spLocks noGrp="1"/>
          </p:cNvSpPr>
          <p:nvPr>
            <p:ph idx="1"/>
          </p:nvPr>
        </p:nvSpPr>
        <p:spPr>
          <a:xfrm>
            <a:off x="457200" y="1028700"/>
            <a:ext cx="8229600" cy="5097463"/>
          </a:xfrm>
        </p:spPr>
        <p:txBody>
          <a:bodyPr>
            <a:normAutofit fontScale="85000" lnSpcReduction="20000"/>
          </a:bodyPr>
          <a:lstStyle/>
          <a:p>
            <a:r>
              <a:rPr lang="en-US" dirty="0" smtClean="0"/>
              <a:t>The </a:t>
            </a:r>
            <a:r>
              <a:rPr lang="en-US" dirty="0"/>
              <a:t>Florida Department of Education defines that the Florida Standards provide a robust set of goals for every grade. Emphasizing analytical thinking rather than rote memorization, the Florida Standards will prepare our students for success in college, career and life. The Florida Standards will reflect the knowledge and skills that our young people need for success in college and careers.</a:t>
            </a:r>
          </a:p>
          <a:p>
            <a:r>
              <a:rPr lang="en-US" dirty="0"/>
              <a:t>Building on the foundation of success that has made Florida a national model, The Florida Standards provide a clear set of goals for every student, parent, and teacher.</a:t>
            </a:r>
          </a:p>
          <a:p>
            <a:r>
              <a:rPr lang="en-US" dirty="0"/>
              <a:t>For more information on Florida Standards, go to the CPALMS </a:t>
            </a:r>
            <a:r>
              <a:rPr lang="en-US" dirty="0" smtClean="0"/>
              <a:t>website </a:t>
            </a:r>
            <a:r>
              <a:rPr lang="en-US" dirty="0" smtClean="0">
                <a:hlinkClick r:id="rId2"/>
              </a:rPr>
              <a:t>http</a:t>
            </a:r>
            <a:r>
              <a:rPr lang="en-US" dirty="0">
                <a:hlinkClick r:id="rId2"/>
              </a:rPr>
              <a:t>://</a:t>
            </a:r>
            <a:r>
              <a:rPr lang="en-US" dirty="0" smtClean="0">
                <a:hlinkClick r:id="rId2"/>
              </a:rPr>
              <a:t>www.cpalms.org</a:t>
            </a:r>
            <a:r>
              <a:rPr lang="en-US" dirty="0" smtClean="0"/>
              <a:t> .</a:t>
            </a:r>
            <a:endParaRPr lang="en-US" dirty="0"/>
          </a:p>
        </p:txBody>
      </p:sp>
    </p:spTree>
    <p:extLst>
      <p:ext uri="{BB962C8B-B14F-4D97-AF65-F5344CB8AC3E}">
        <p14:creationId xmlns:p14="http://schemas.microsoft.com/office/powerpoint/2010/main" val="2371995710"/>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5487"/>
          </a:xfrm>
        </p:spPr>
        <p:txBody>
          <a:bodyPr>
            <a:normAutofit/>
          </a:bodyPr>
          <a:lstStyle/>
          <a:p>
            <a:r>
              <a:rPr lang="en-US" sz="3600" b="1" dirty="0" smtClean="0"/>
              <a:t>Curriculum Supplements</a:t>
            </a:r>
            <a:endParaRPr lang="en-US" sz="3600" b="1"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6465" y="1000125"/>
            <a:ext cx="5554980" cy="54063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49451364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11187"/>
          </a:xfrm>
        </p:spPr>
        <p:txBody>
          <a:bodyPr>
            <a:normAutofit fontScale="90000"/>
          </a:bodyPr>
          <a:lstStyle/>
          <a:p>
            <a:r>
              <a:rPr lang="en-US" sz="3600" b="1" dirty="0" smtClean="0"/>
              <a:t>Resources</a:t>
            </a:r>
            <a:endParaRPr lang="en-US" sz="3600" b="1"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3643" y="819150"/>
            <a:ext cx="5740146" cy="57755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11536825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marL="0"/>
            <a:r>
              <a:rPr lang="en-US" sz="3600" b="1" dirty="0"/>
              <a:t>Developing daily </a:t>
            </a:r>
            <a:r>
              <a:rPr lang="en-US" sz="3600" b="1" dirty="0" smtClean="0"/>
              <a:t>habits</a:t>
            </a:r>
            <a:endParaRPr lang="en-US" sz="3600" b="1" dirty="0"/>
          </a:p>
        </p:txBody>
      </p:sp>
      <p:sp>
        <p:nvSpPr>
          <p:cNvPr id="74755" name="Rectangle 3"/>
          <p:cNvSpPr>
            <a:spLocks noGrp="1" noChangeArrowheads="1"/>
          </p:cNvSpPr>
          <p:nvPr>
            <p:ph type="body" idx="1"/>
          </p:nvPr>
        </p:nvSpPr>
        <p:spPr>
          <a:xfrm>
            <a:off x="457200" y="812800"/>
            <a:ext cx="8394700" cy="5588000"/>
          </a:xfrm>
        </p:spPr>
        <p:txBody>
          <a:bodyPr/>
          <a:lstStyle/>
          <a:p>
            <a:pPr marL="342900">
              <a:lnSpc>
                <a:spcPct val="90000"/>
              </a:lnSpc>
              <a:spcBef>
                <a:spcPct val="10000"/>
              </a:spcBef>
              <a:spcAft>
                <a:spcPts val="600"/>
              </a:spcAft>
              <a:buFont typeface="Wingdings" pitchFamily="1" charset="2"/>
              <a:buChar char="v"/>
            </a:pPr>
            <a:endParaRPr lang="en-US" sz="2400" b="1" dirty="0">
              <a:latin typeface="Franklin Gothic Medium" pitchFamily="1" charset="0"/>
            </a:endParaRPr>
          </a:p>
          <a:p>
            <a:pPr marL="342900">
              <a:lnSpc>
                <a:spcPct val="90000"/>
              </a:lnSpc>
              <a:spcBef>
                <a:spcPct val="10000"/>
              </a:spcBef>
              <a:spcAft>
                <a:spcPts val="600"/>
              </a:spcAft>
              <a:buFont typeface="Wingdings" pitchFamily="1" charset="2"/>
              <a:buChar char="v"/>
            </a:pPr>
            <a:r>
              <a:rPr lang="en-US" sz="2400" b="1" dirty="0"/>
              <a:t>Using the newspaper in your classroom and NIE curriculum on a regular basis helps students develop daily reading habits that they will carry through their lives.</a:t>
            </a:r>
            <a:r>
              <a:rPr lang="en-US" sz="2400" b="1" dirty="0" smtClean="0"/>
              <a:t> </a:t>
            </a:r>
          </a:p>
          <a:p>
            <a:pPr marL="342900">
              <a:lnSpc>
                <a:spcPct val="90000"/>
              </a:lnSpc>
              <a:spcBef>
                <a:spcPct val="10000"/>
              </a:spcBef>
              <a:spcAft>
                <a:spcPts val="600"/>
              </a:spcAft>
              <a:buFont typeface="Wingdings" pitchFamily="1" charset="2"/>
              <a:buChar char="v"/>
            </a:pPr>
            <a:r>
              <a:rPr lang="en-US" sz="2400" b="1" dirty="0"/>
              <a:t>The Times provides a vital link to the real world for students who too often do not realize the value of their academic programs. The study of today's critical issues, events and people helps students understand the past and see a role for themselves in their future world. </a:t>
            </a:r>
          </a:p>
        </p:txBody>
      </p:sp>
      <p:pic>
        <p:nvPicPr>
          <p:cNvPr id="8" name="Picture 7"/>
          <p:cNvPicPr>
            <a:picLocks noChangeAspect="1"/>
          </p:cNvPicPr>
          <p:nvPr/>
        </p:nvPicPr>
        <p:blipFill>
          <a:blip r:embed="rId2"/>
          <a:stretch>
            <a:fillRect/>
          </a:stretch>
        </p:blipFill>
        <p:spPr>
          <a:xfrm>
            <a:off x="5486400" y="4371975"/>
            <a:ext cx="2241550" cy="2241550"/>
          </a:xfrm>
          <a:prstGeom prst="rect">
            <a:avLst/>
          </a:prstGeom>
        </p:spPr>
      </p:pic>
      <p:pic>
        <p:nvPicPr>
          <p:cNvPr id="9" name="Picture 8"/>
          <p:cNvPicPr>
            <a:picLocks noChangeAspect="1"/>
          </p:cNvPicPr>
          <p:nvPr/>
        </p:nvPicPr>
        <p:blipFill>
          <a:blip r:embed="rId3"/>
          <a:stretch>
            <a:fillRect/>
          </a:stretch>
        </p:blipFill>
        <p:spPr>
          <a:xfrm>
            <a:off x="774700" y="4460875"/>
            <a:ext cx="2152650" cy="2152650"/>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74754">
                                            <p:txEl>
                                              <p:charRg st="4294967295" end="429496729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74755">
                                            <p:txEl>
                                              <p:pRg st="1" end="1"/>
                                            </p:txEl>
                                          </p:spTgt>
                                        </p:tgtEl>
                                        <p:attrNameLst>
                                          <p:attrName>style.visibility</p:attrName>
                                        </p:attrNameLst>
                                      </p:cBhvr>
                                      <p:to>
                                        <p:strVal val="visible"/>
                                      </p:to>
                                    </p:set>
                                    <p:anim calcmode="lin" valueType="num">
                                      <p:cBhvr additive="base">
                                        <p:cTn id="11" dur="500" fill="hold"/>
                                        <p:tgtEl>
                                          <p:spTgt spid="7475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47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4755">
                                            <p:txEl>
                                              <p:pRg st="2" end="2"/>
                                            </p:txEl>
                                          </p:spTgt>
                                        </p:tgtEl>
                                        <p:attrNameLst>
                                          <p:attrName>style.visibility</p:attrName>
                                        </p:attrNameLst>
                                      </p:cBhvr>
                                      <p:to>
                                        <p:strVal val="visible"/>
                                      </p:to>
                                    </p:set>
                                    <p:anim calcmode="lin" valueType="num">
                                      <p:cBhvr additive="base">
                                        <p:cTn id="17" dur="500" fill="hold"/>
                                        <p:tgtEl>
                                          <p:spTgt spid="7475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475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autoUpdateAnimBg="0"/>
      <p:bldP spid="74755" grpId="0" build="p" bldLvl="2" autoUpdateAnimBg="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12189</TotalTime>
  <Words>1083</Words>
  <Application>Microsoft Macintosh PowerPoint</Application>
  <PresentationFormat>On-screen Show (4:3)</PresentationFormat>
  <Paragraphs>103</Paragraphs>
  <Slides>26</Slides>
  <Notes>2</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PowerPoint Presentation</vt:lpstr>
      <vt:lpstr>Newspaper in Education (NIE)</vt:lpstr>
      <vt:lpstr>Times NIE services</vt:lpstr>
      <vt:lpstr>PowerPoint Presentation</vt:lpstr>
      <vt:lpstr>Florida Standards</vt:lpstr>
      <vt:lpstr>About Florida Standards </vt:lpstr>
      <vt:lpstr>Curriculum Supplements</vt:lpstr>
      <vt:lpstr>Resources</vt:lpstr>
      <vt:lpstr>Developing daily habits</vt:lpstr>
      <vt:lpstr>Informational text</vt:lpstr>
      <vt:lpstr>PowerPoint Presentation</vt:lpstr>
      <vt:lpstr>Cool features</vt:lpstr>
      <vt:lpstr>Access to the electronic edition</vt:lpstr>
      <vt:lpstr>PowerPoint Presentation</vt:lpstr>
      <vt:lpstr>PowerPoint Presentation</vt:lpstr>
      <vt:lpstr>CSI-R Model for Reading -&gt; Writing</vt:lpstr>
      <vt:lpstr>I: Inquiry/investigation “Reading” like a detective: pg. 3 If prescription drugs are dangerous, why are they prescribed by doctors?</vt:lpstr>
      <vt:lpstr>Why are powerful pain pills prescription only? Why should they not be used recreationally? pg. 3</vt:lpstr>
      <vt:lpstr>Economic Way of Thinking: Rational Decision Making </vt:lpstr>
      <vt:lpstr>I: Inquiry/investigation “Reading” like a detective: pg. 6, 8-9 What are the deadly consequences of prescription drug abuse?</vt:lpstr>
      <vt:lpstr>PowerPoint Presentation</vt:lpstr>
      <vt:lpstr>PowerPoint Presentation</vt:lpstr>
      <vt:lpstr>Media Analysis (pgs. 7, 8, 16): Using Multimodal and Multimedia Texts</vt:lpstr>
      <vt:lpstr>Write an Argument Based on Research</vt:lpstr>
      <vt:lpstr> </vt:lpstr>
      <vt:lpstr>PowerPoint Presentation</vt:lpstr>
    </vt:vector>
  </TitlesOfParts>
  <Company>University of South Florida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Thomas Todd</dc:creator>
  <cp:lastModifiedBy>Deborah Kozdras</cp:lastModifiedBy>
  <cp:revision>94</cp:revision>
  <cp:lastPrinted>2013-11-15T21:17:27Z</cp:lastPrinted>
  <dcterms:created xsi:type="dcterms:W3CDTF">2013-11-19T23:26:23Z</dcterms:created>
  <dcterms:modified xsi:type="dcterms:W3CDTF">2014-05-05T15:52:15Z</dcterms:modified>
</cp:coreProperties>
</file>